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6"/>
  </p:sldMasterIdLst>
  <p:notesMasterIdLst>
    <p:notesMasterId r:id="rId58"/>
  </p:notesMasterIdLst>
  <p:handoutMasterIdLst>
    <p:handoutMasterId r:id="rId59"/>
  </p:handoutMasterIdLst>
  <p:sldIdLst>
    <p:sldId id="262" r:id="rId7"/>
    <p:sldId id="295" r:id="rId8"/>
    <p:sldId id="535" r:id="rId9"/>
    <p:sldId id="288" r:id="rId10"/>
    <p:sldId id="289" r:id="rId11"/>
    <p:sldId id="544" r:id="rId12"/>
    <p:sldId id="545" r:id="rId13"/>
    <p:sldId id="541" r:id="rId14"/>
    <p:sldId id="537" r:id="rId15"/>
    <p:sldId id="1890" r:id="rId16"/>
    <p:sldId id="562" r:id="rId17"/>
    <p:sldId id="1881" r:id="rId18"/>
    <p:sldId id="564" r:id="rId19"/>
    <p:sldId id="1882" r:id="rId20"/>
    <p:sldId id="547" r:id="rId21"/>
    <p:sldId id="551" r:id="rId22"/>
    <p:sldId id="550" r:id="rId23"/>
    <p:sldId id="553" r:id="rId24"/>
    <p:sldId id="548" r:id="rId25"/>
    <p:sldId id="1883" r:id="rId26"/>
    <p:sldId id="1886" r:id="rId27"/>
    <p:sldId id="1889" r:id="rId28"/>
    <p:sldId id="1887" r:id="rId29"/>
    <p:sldId id="1888" r:id="rId30"/>
    <p:sldId id="1885" r:id="rId31"/>
    <p:sldId id="1879" r:id="rId32"/>
    <p:sldId id="1880" r:id="rId33"/>
    <p:sldId id="554" r:id="rId34"/>
    <p:sldId id="552" r:id="rId35"/>
    <p:sldId id="1891" r:id="rId36"/>
    <p:sldId id="538" r:id="rId37"/>
    <p:sldId id="1884" r:id="rId38"/>
    <p:sldId id="1892" r:id="rId39"/>
    <p:sldId id="539" r:id="rId40"/>
    <p:sldId id="1895" r:id="rId41"/>
    <p:sldId id="1896" r:id="rId42"/>
    <p:sldId id="1893" r:id="rId43"/>
    <p:sldId id="1894" r:id="rId44"/>
    <p:sldId id="1897" r:id="rId45"/>
    <p:sldId id="549" r:id="rId46"/>
    <p:sldId id="316" r:id="rId47"/>
    <p:sldId id="311" r:id="rId48"/>
    <p:sldId id="313" r:id="rId49"/>
    <p:sldId id="314" r:id="rId50"/>
    <p:sldId id="319" r:id="rId51"/>
    <p:sldId id="1898" r:id="rId52"/>
    <p:sldId id="1899" r:id="rId53"/>
    <p:sldId id="1900" r:id="rId54"/>
    <p:sldId id="1903" r:id="rId55"/>
    <p:sldId id="1902" r:id="rId56"/>
    <p:sldId id="514" r:id="rId57"/>
  </p:sldIdLst>
  <p:sldSz cx="12192000" cy="6858000"/>
  <p:notesSz cx="6797675" cy="992663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99">
          <p15:clr>
            <a:srgbClr val="A4A3A4"/>
          </p15:clr>
        </p15:guide>
        <p15:guide id="2" orient="horz" pos="459" userDrawn="1">
          <p15:clr>
            <a:srgbClr val="A4A3A4"/>
          </p15:clr>
        </p15:guide>
        <p15:guide id="3" orient="horz" pos="2160" userDrawn="1">
          <p15:clr>
            <a:srgbClr val="A4A3A4"/>
          </p15:clr>
        </p15:guide>
        <p15:guide id="4" orient="horz" pos="896">
          <p15:clr>
            <a:srgbClr val="A4A3A4"/>
          </p15:clr>
        </p15:guide>
        <p15:guide id="5" orient="horz" pos="560">
          <p15:clr>
            <a:srgbClr val="A4A3A4"/>
          </p15:clr>
        </p15:guide>
        <p15:guide id="6" pos="7448">
          <p15:clr>
            <a:srgbClr val="A4A3A4"/>
          </p15:clr>
        </p15:guide>
        <p15:guide id="7" pos="226">
          <p15:clr>
            <a:srgbClr val="A4A3A4"/>
          </p15:clr>
        </p15:guide>
        <p15:guide id="8" pos="3843">
          <p15:clr>
            <a:srgbClr val="A4A3A4"/>
          </p15:clr>
        </p15:guide>
        <p15:guide id="9" orient="horz" pos="731" userDrawn="1">
          <p15:clr>
            <a:srgbClr val="A4A3A4"/>
          </p15:clr>
        </p15:guide>
        <p15:guide id="10" orient="horz" pos="232" userDrawn="1">
          <p15:clr>
            <a:srgbClr val="A4A3A4"/>
          </p15:clr>
        </p15:guide>
        <p15:guide id="11" orient="horz" pos="2863" userDrawn="1">
          <p15:clr>
            <a:srgbClr val="A4A3A4"/>
          </p15:clr>
        </p15:guide>
        <p15:guide id="12" orient="horz" pos="3249" userDrawn="1">
          <p15:clr>
            <a:srgbClr val="A4A3A4"/>
          </p15:clr>
        </p15:guide>
        <p15:guide id="13" orient="horz" pos="2591" userDrawn="1">
          <p15:clr>
            <a:srgbClr val="A4A3A4"/>
          </p15:clr>
        </p15:guide>
        <p15:guide id="14" pos="5087" userDrawn="1">
          <p15:clr>
            <a:srgbClr val="A4A3A4"/>
          </p15:clr>
        </p15:guide>
        <p15:guide id="15" pos="2615" userDrawn="1">
          <p15:clr>
            <a:srgbClr val="A4A3A4"/>
          </p15:clr>
        </p15:guide>
        <p15:guide id="16" pos="2366" userDrawn="1">
          <p15:clr>
            <a:srgbClr val="A4A3A4"/>
          </p15:clr>
        </p15:guide>
        <p15:guide id="17" pos="531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46C"/>
    <a:srgbClr val="5B5A5A"/>
    <a:srgbClr val="F6A548"/>
    <a:srgbClr val="C4DCF1"/>
    <a:srgbClr val="1A2674"/>
    <a:srgbClr val="031D53"/>
    <a:srgbClr val="04276E"/>
    <a:srgbClr val="57666D"/>
    <a:srgbClr val="F7A64A"/>
    <a:srgbClr val="D3E0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45690A-B7EF-4EC0-9FFD-D34FDEAE8F23}" v="1" dt="2019-01-28T15:58:37.252"/>
  </p1510:revLst>
</p1510:revInfo>
</file>

<file path=ppt/tableStyles.xml><?xml version="1.0" encoding="utf-8"?>
<a:tblStyleLst xmlns:a="http://schemas.openxmlformats.org/drawingml/2006/main" def="{5C22544A-7EE6-4342-B048-85BDC9FD1C3A}">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59" autoAdjust="0"/>
    <p:restoredTop sz="93067" autoAdjust="0"/>
  </p:normalViewPr>
  <p:slideViewPr>
    <p:cSldViewPr snapToGrid="0">
      <p:cViewPr varScale="1">
        <p:scale>
          <a:sx n="101" d="100"/>
          <a:sy n="101" d="100"/>
        </p:scale>
        <p:origin x="120" y="216"/>
      </p:cViewPr>
      <p:guideLst>
        <p:guide orient="horz" pos="3999"/>
        <p:guide orient="horz" pos="459"/>
        <p:guide orient="horz" pos="2160"/>
        <p:guide orient="horz" pos="896"/>
        <p:guide orient="horz" pos="560"/>
        <p:guide pos="7448"/>
        <p:guide pos="226"/>
        <p:guide pos="3843"/>
        <p:guide orient="horz" pos="731"/>
        <p:guide orient="horz" pos="232"/>
        <p:guide orient="horz" pos="2863"/>
        <p:guide orient="horz" pos="3249"/>
        <p:guide orient="horz" pos="2591"/>
        <p:guide pos="5087"/>
        <p:guide pos="2615"/>
        <p:guide pos="2366"/>
        <p:guide pos="5314"/>
      </p:guideLst>
    </p:cSldViewPr>
  </p:slideViewPr>
  <p:notesTextViewPr>
    <p:cViewPr>
      <p:scale>
        <a:sx n="3" d="2"/>
        <a:sy n="3" d="2"/>
      </p:scale>
      <p:origin x="0" y="0"/>
    </p:cViewPr>
  </p:notesTextViewPr>
  <p:sorterViewPr>
    <p:cViewPr varScale="1">
      <p:scale>
        <a:sx n="1" d="1"/>
        <a:sy n="1" d="1"/>
      </p:scale>
      <p:origin x="0" y="-3408"/>
    </p:cViewPr>
  </p:sorterViewPr>
  <p:notesViewPr>
    <p:cSldViewPr snapToGrid="0">
      <p:cViewPr varScale="1">
        <p:scale>
          <a:sx n="76" d="100"/>
          <a:sy n="76" d="100"/>
        </p:scale>
        <p:origin x="2508" y="11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egel" userId="0c07154b-6538-43e0-9a3c-0aedb2d51e75" providerId="ADAL" clId="{3C45690A-B7EF-4EC0-9FFD-D34FDEAE8F23}"/>
    <pc:docChg chg="modSld">
      <pc:chgData name="Michael Megel" userId="0c07154b-6538-43e0-9a3c-0aedb2d51e75" providerId="ADAL" clId="{3C45690A-B7EF-4EC0-9FFD-D34FDEAE8F23}" dt="2019-01-28T15:58:48.182" v="3" actId="732"/>
      <pc:docMkLst>
        <pc:docMk/>
      </pc:docMkLst>
      <pc:sldChg chg="addSp modSp">
        <pc:chgData name="Michael Megel" userId="0c07154b-6538-43e0-9a3c-0aedb2d51e75" providerId="ADAL" clId="{3C45690A-B7EF-4EC0-9FFD-D34FDEAE8F23}" dt="2019-01-28T15:58:48.182" v="3" actId="732"/>
        <pc:sldMkLst>
          <pc:docMk/>
          <pc:sldMk cId="892966017" sldId="295"/>
        </pc:sldMkLst>
        <pc:picChg chg="add mod modCrop">
          <ac:chgData name="Michael Megel" userId="0c07154b-6538-43e0-9a3c-0aedb2d51e75" providerId="ADAL" clId="{3C45690A-B7EF-4EC0-9FFD-D34FDEAE8F23}" dt="2019-01-28T15:58:48.182" v="3" actId="732"/>
          <ac:picMkLst>
            <pc:docMk/>
            <pc:sldMk cId="892966017" sldId="295"/>
            <ac:picMk id="9" creationId="{AC81D5C8-AC14-4326-9DAE-A1FF6CE8968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50445" y="0"/>
            <a:ext cx="2945659" cy="498056"/>
          </a:xfrm>
          <a:prstGeom prst="rect">
            <a:avLst/>
          </a:prstGeom>
        </p:spPr>
        <p:txBody>
          <a:bodyPr vert="horz" lIns="91440" tIns="45720" rIns="91440" bIns="45720" rtlCol="0"/>
          <a:lstStyle>
            <a:lvl1pPr algn="r">
              <a:defRPr sz="1200"/>
            </a:lvl1pPr>
          </a:lstStyle>
          <a:p>
            <a:fld id="{43A63FE7-1668-4819-BE6C-CCF7EFF03D34}" type="datetimeFigureOut">
              <a:rPr lang="de-DE" smtClean="0"/>
              <a:t>28.01.2019</a:t>
            </a:fld>
            <a:endParaRPr lang="de-DE"/>
          </a:p>
        </p:txBody>
      </p:sp>
      <p:sp>
        <p:nvSpPr>
          <p:cNvPr id="4" name="Fußzeilenplatzhalter 3"/>
          <p:cNvSpPr>
            <a:spLocks noGrp="1"/>
          </p:cNvSpPr>
          <p:nvPr>
            <p:ph type="ftr" sz="quarter" idx="2"/>
          </p:nvPr>
        </p:nvSpPr>
        <p:spPr>
          <a:xfrm>
            <a:off x="2" y="9428585"/>
            <a:ext cx="2945659" cy="498055"/>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50445" y="9428585"/>
            <a:ext cx="2945659" cy="498055"/>
          </a:xfrm>
          <a:prstGeom prst="rect">
            <a:avLst/>
          </a:prstGeom>
        </p:spPr>
        <p:txBody>
          <a:bodyPr vert="horz" lIns="91440" tIns="45720" rIns="91440" bIns="45720" rtlCol="0" anchor="b"/>
          <a:lstStyle>
            <a:lvl1pPr algn="r">
              <a:defRPr sz="1200"/>
            </a:lvl1pPr>
          </a:lstStyle>
          <a:p>
            <a:fld id="{B05033F9-A354-4501-B02F-AD1F0BBAE666}" type="slidenum">
              <a:rPr lang="de-DE" smtClean="0"/>
              <a:t>‹Nr.›</a:t>
            </a:fld>
            <a:endParaRPr lang="de-DE"/>
          </a:p>
        </p:txBody>
      </p:sp>
    </p:spTree>
    <p:extLst>
      <p:ext uri="{BB962C8B-B14F-4D97-AF65-F5344CB8AC3E}">
        <p14:creationId xmlns:p14="http://schemas.microsoft.com/office/powerpoint/2010/main" val="4153501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2945659" cy="498056"/>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5" y="0"/>
            <a:ext cx="2945659" cy="498056"/>
          </a:xfrm>
          <a:prstGeom prst="rect">
            <a:avLst/>
          </a:prstGeom>
        </p:spPr>
        <p:txBody>
          <a:bodyPr vert="horz" lIns="91440" tIns="45720" rIns="91440" bIns="45720" rtlCol="0"/>
          <a:lstStyle>
            <a:lvl1pPr algn="r">
              <a:defRPr sz="1200"/>
            </a:lvl1pPr>
          </a:lstStyle>
          <a:p>
            <a:fld id="{6EE813A4-45F6-4281-AE36-5A4ED4B157C0}" type="datetimeFigureOut">
              <a:rPr lang="de-DE" smtClean="0"/>
              <a:t>28.01.2019</a:t>
            </a:fld>
            <a:endParaRPr lang="de-DE"/>
          </a:p>
        </p:txBody>
      </p:sp>
      <p:sp>
        <p:nvSpPr>
          <p:cNvPr id="4" name="Folienbildplatzhalter 3"/>
          <p:cNvSpPr>
            <a:spLocks noGrp="1" noRot="1" noChangeAspect="1"/>
          </p:cNvSpPr>
          <p:nvPr>
            <p:ph type="sldImg" idx="2"/>
          </p:nvPr>
        </p:nvSpPr>
        <p:spPr>
          <a:xfrm>
            <a:off x="420688" y="1241425"/>
            <a:ext cx="5956300" cy="334962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2" y="9428585"/>
            <a:ext cx="2945659" cy="49805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5" y="9428585"/>
            <a:ext cx="2945659" cy="498055"/>
          </a:xfrm>
          <a:prstGeom prst="rect">
            <a:avLst/>
          </a:prstGeom>
        </p:spPr>
        <p:txBody>
          <a:bodyPr vert="horz" lIns="91440" tIns="45720" rIns="91440" bIns="45720" rtlCol="0" anchor="b"/>
          <a:lstStyle>
            <a:lvl1pPr algn="r">
              <a:defRPr sz="1200"/>
            </a:lvl1pPr>
          </a:lstStyle>
          <a:p>
            <a:fld id="{0E5DEF20-71F5-4D74-9E79-FBC08DADD089}" type="slidenum">
              <a:rPr lang="de-DE" smtClean="0"/>
              <a:t>‹Nr.›</a:t>
            </a:fld>
            <a:endParaRPr lang="de-DE"/>
          </a:p>
        </p:txBody>
      </p:sp>
    </p:spTree>
    <p:extLst>
      <p:ext uri="{BB962C8B-B14F-4D97-AF65-F5344CB8AC3E}">
        <p14:creationId xmlns:p14="http://schemas.microsoft.com/office/powerpoint/2010/main" val="2027280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As powerful as </a:t>
            </a:r>
            <a:r>
              <a:rPr lang="en-IE" dirty="0" err="1"/>
              <a:t>PowerBI</a:t>
            </a:r>
            <a:r>
              <a:rPr lang="en-IE" dirty="0"/>
              <a:t>, </a:t>
            </a:r>
            <a:r>
              <a:rPr lang="en-IE" dirty="0" err="1"/>
              <a:t>PowerApp</a:t>
            </a:r>
            <a:r>
              <a:rPr lang="en-IE" dirty="0"/>
              <a:t> and Flow etc. are, there are times where you want to go one step further.</a:t>
            </a:r>
          </a:p>
          <a:p>
            <a:endParaRPr lang="en-IE" dirty="0"/>
          </a:p>
          <a:p>
            <a:r>
              <a:rPr lang="en-IE" dirty="0"/>
              <a:t>We’ve categorized this into three types of App’s you can build. We are understanding each of the three from a customer need perspective.  </a:t>
            </a:r>
          </a:p>
          <a:p>
            <a:endParaRPr lang="en-IE" dirty="0"/>
          </a:p>
          <a:p>
            <a:r>
              <a:rPr lang="en-IE" dirty="0"/>
              <a:t>Connect:</a:t>
            </a:r>
          </a:p>
          <a:p>
            <a:r>
              <a:rPr lang="en-IE" dirty="0"/>
              <a:t>- Connect App – the need for a customer to connect two different systems is a common scenarios. Payroll is a common scenario. Another common scenario is eCommerce. Bi-</a:t>
            </a:r>
            <a:r>
              <a:rPr lang="en-IE" dirty="0" err="1"/>
              <a:t>directionaly</a:t>
            </a:r>
            <a:r>
              <a:rPr lang="en-IE" dirty="0"/>
              <a:t> Inventory. Or it could be a </a:t>
            </a:r>
            <a:r>
              <a:rPr lang="en-IE" dirty="0" err="1"/>
              <a:t>mobil</a:t>
            </a:r>
            <a:r>
              <a:rPr lang="en-IE" dirty="0"/>
              <a:t> App for managing expenses. </a:t>
            </a:r>
          </a:p>
          <a:p>
            <a:r>
              <a:rPr lang="en-IE" dirty="0"/>
              <a:t>- We have made a major investment in API’s for you to use, I will show you some details in the coming slides. </a:t>
            </a:r>
          </a:p>
          <a:p>
            <a:endParaRPr lang="en-IE" dirty="0"/>
          </a:p>
          <a:p>
            <a:r>
              <a:rPr lang="en-IE" dirty="0"/>
              <a:t>Add-On:</a:t>
            </a:r>
          </a:p>
          <a:p>
            <a:r>
              <a:rPr lang="en-IE" dirty="0"/>
              <a:t>- From a customer perspective, Add-on is a powerful feature that enables you as ISV’s and developers to extend Financial &amp; Operations with addition capabilities build right into the experience the customer is used to and feel comfortable in. </a:t>
            </a:r>
            <a:r>
              <a:rPr lang="en-IE" dirty="0" err="1"/>
              <a:t>Commen</a:t>
            </a:r>
            <a:r>
              <a:rPr lang="en-IE" dirty="0"/>
              <a:t> scenarios are shipping,  </a:t>
            </a:r>
          </a:p>
          <a:p>
            <a:r>
              <a:rPr lang="en-IE" dirty="0"/>
              <a:t>- Add-on’s are rather unique to Financials. Most competing systems stop at API’s, but we are taking this one important stop further!</a:t>
            </a:r>
          </a:p>
          <a:p>
            <a:endParaRPr lang="en-IE" dirty="0"/>
          </a:p>
          <a:p>
            <a:r>
              <a:rPr lang="en-IE" dirty="0"/>
              <a:t>Embed: </a:t>
            </a:r>
          </a:p>
          <a:p>
            <a:r>
              <a:rPr lang="en-IE" dirty="0"/>
              <a:t>- </a:t>
            </a:r>
          </a:p>
          <a:p>
            <a:endParaRPr lang="en-IE" dirty="0"/>
          </a:p>
          <a:p>
            <a:endParaRPr lang="en-IE" dirty="0"/>
          </a:p>
          <a:p>
            <a:r>
              <a:rPr lang="en-IE" dirty="0"/>
              <a:t> we need to connect one business application with another as well as times where we want to extend the experience and the capabilities right inside the Financials Application.</a:t>
            </a:r>
          </a:p>
          <a:p>
            <a:endParaRPr lang="en-IE" dirty="0"/>
          </a:p>
          <a:p>
            <a:r>
              <a:rPr lang="en-IE" dirty="0"/>
              <a:t>We can do this too!!</a:t>
            </a:r>
          </a:p>
          <a:p>
            <a:endParaRPr lang="en-IE" dirty="0"/>
          </a:p>
          <a:p>
            <a:r>
              <a:rPr lang="en-IE" dirty="0"/>
              <a:t>In fact we believe that we are quite unique here. Let me explain why…</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231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Directions North American Template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1/28/2019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46913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Pictures</a:t>
            </a:r>
          </a:p>
          <a:p>
            <a:r>
              <a:rPr lang="en-US" dirty="0" err="1"/>
              <a:t>defaultDimensions</a:t>
            </a:r>
            <a:endParaRPr lang="en-US" dirty="0"/>
          </a:p>
          <a:p>
            <a:r>
              <a:rPr lang="en-US" dirty="0" err="1"/>
              <a:t>pdfDocument</a:t>
            </a:r>
            <a:endParaRPr lang="en-US" dirty="0"/>
          </a:p>
          <a:p>
            <a:r>
              <a:rPr lang="en-US" dirty="0"/>
              <a:t>Attachments</a:t>
            </a:r>
          </a:p>
          <a:p>
            <a:r>
              <a:rPr lang="en-US" dirty="0"/>
              <a:t>Subscription…..</a:t>
            </a:r>
          </a:p>
          <a:p>
            <a:endParaRPr lang="en-US" dirty="0"/>
          </a:p>
          <a:p>
            <a:endParaRPr lang="en-US" dirty="0"/>
          </a:p>
          <a:p>
            <a:r>
              <a:rPr lang="en-US" dirty="0"/>
              <a:t>Let’s look at some of the API’s we are creating. </a:t>
            </a:r>
          </a:p>
          <a:p>
            <a:endParaRPr lang="en-US" dirty="0"/>
          </a:p>
          <a:p>
            <a:r>
              <a:rPr lang="en-US" dirty="0"/>
              <a:t>I’m not going to list all of there. We have created 42 API’s. A great deal of work have been put into making these API’s easy for developers to use!. And the feedback we’ve gotten from partners who we’ve held workshops and </a:t>
            </a:r>
            <a:r>
              <a:rPr lang="en-US" dirty="0" err="1"/>
              <a:t>hack’a’tons</a:t>
            </a:r>
            <a:r>
              <a:rPr lang="en-US" dirty="0"/>
              <a:t> with have been quite </a:t>
            </a:r>
            <a:r>
              <a:rPr lang="en-US" dirty="0" err="1"/>
              <a:t>phenonomal</a:t>
            </a:r>
            <a:r>
              <a:rPr lang="en-US" dirty="0"/>
              <a:t>. They really like our approach to simplicity. We ultimately want you to use as many of these API’s as possible without having to know or understand the inner workings of Financials!</a:t>
            </a:r>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1/28/2019 10:59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139232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4:28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5479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4:29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0424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4:30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307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4:31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1275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1/28/2019 4:31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59072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emf"/><Relationship Id="rId3" Type="http://schemas.openxmlformats.org/officeDocument/2006/relationships/image" Target="../media/image4.emf"/><Relationship Id="rId7" Type="http://schemas.openxmlformats.org/officeDocument/2006/relationships/image" Target="../media/image8.png"/><Relationship Id="rId12" Type="http://schemas.openxmlformats.org/officeDocument/2006/relationships/image" Target="../media/image13.emf"/><Relationship Id="rId17" Type="http://schemas.openxmlformats.org/officeDocument/2006/relationships/image" Target="../media/image18.emf"/><Relationship Id="rId2" Type="http://schemas.openxmlformats.org/officeDocument/2006/relationships/image" Target="../media/image3.emf"/><Relationship Id="rId16" Type="http://schemas.openxmlformats.org/officeDocument/2006/relationships/image" Target="../media/image17.emf"/><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emf"/><Relationship Id="rId15" Type="http://schemas.openxmlformats.org/officeDocument/2006/relationships/image" Target="../media/image16.emf"/><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Deckblatt">
    <p:spTree>
      <p:nvGrpSpPr>
        <p:cNvPr id="1" name=""/>
        <p:cNvGrpSpPr/>
        <p:nvPr/>
      </p:nvGrpSpPr>
      <p:grpSpPr>
        <a:xfrm>
          <a:off x="0" y="0"/>
          <a:ext cx="0" cy="0"/>
          <a:chOff x="0" y="0"/>
          <a:chExt cx="0" cy="0"/>
        </a:xfrm>
      </p:grpSpPr>
      <p:sp>
        <p:nvSpPr>
          <p:cNvPr id="21" name="Rechteck 20"/>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DD44D18B-AD6A-4D56-9647-F2F538B0AD4D}"/>
              </a:ext>
            </a:extLst>
          </p:cNvPr>
          <p:cNvPicPr>
            <a:picLocks noChangeAspect="1"/>
          </p:cNvPicPr>
          <p:nvPr userDrawn="1"/>
        </p:nvPicPr>
        <p:blipFill rotWithShape="1">
          <a:blip r:embed="rId2"/>
          <a:srcRect l="10410" b="15437"/>
          <a:stretch/>
        </p:blipFill>
        <p:spPr>
          <a:xfrm>
            <a:off x="0" y="735709"/>
            <a:ext cx="6446372" cy="6122291"/>
          </a:xfrm>
          <a:prstGeom prst="rect">
            <a:avLst/>
          </a:prstGeom>
        </p:spPr>
      </p:pic>
      <p:pic>
        <p:nvPicPr>
          <p:cNvPr id="5" name="Grafik 4">
            <a:extLst>
              <a:ext uri="{FF2B5EF4-FFF2-40B4-BE49-F238E27FC236}">
                <a16:creationId xmlns:a16="http://schemas.microsoft.com/office/drawing/2014/main" id="{F2DB0881-4091-45BB-A676-DC6AA933BE60}"/>
              </a:ext>
            </a:extLst>
          </p:cNvPr>
          <p:cNvPicPr>
            <a:picLocks noChangeAspect="1"/>
          </p:cNvPicPr>
          <p:nvPr userDrawn="1"/>
        </p:nvPicPr>
        <p:blipFill rotWithShape="1">
          <a:blip r:embed="rId3"/>
          <a:srcRect r="33374" b="40476"/>
          <a:stretch/>
        </p:blipFill>
        <p:spPr>
          <a:xfrm>
            <a:off x="9324887" y="4280673"/>
            <a:ext cx="2867113" cy="2577328"/>
          </a:xfrm>
          <a:prstGeom prst="rect">
            <a:avLst/>
          </a:prstGeom>
        </p:spPr>
      </p:pic>
      <p:pic>
        <p:nvPicPr>
          <p:cNvPr id="6" name="Grafik 5">
            <a:extLst>
              <a:ext uri="{FF2B5EF4-FFF2-40B4-BE49-F238E27FC236}">
                <a16:creationId xmlns:a16="http://schemas.microsoft.com/office/drawing/2014/main" id="{F78F9324-0940-4AFF-A454-9C48DDEDE08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3125" y="3774567"/>
            <a:ext cx="2294168" cy="2240459"/>
          </a:xfrm>
          <a:prstGeom prst="rect">
            <a:avLst/>
          </a:prstGeom>
        </p:spPr>
      </p:pic>
      <p:pic>
        <p:nvPicPr>
          <p:cNvPr id="7" name="Grafik 6">
            <a:extLst>
              <a:ext uri="{FF2B5EF4-FFF2-40B4-BE49-F238E27FC236}">
                <a16:creationId xmlns:a16="http://schemas.microsoft.com/office/drawing/2014/main" id="{BB420034-F34D-4A92-8CFB-6498999FC3BE}"/>
              </a:ext>
            </a:extLst>
          </p:cNvPr>
          <p:cNvPicPr>
            <a:picLocks noChangeAspect="1"/>
          </p:cNvPicPr>
          <p:nvPr userDrawn="1"/>
        </p:nvPicPr>
        <p:blipFill>
          <a:blip r:embed="rId5"/>
          <a:stretch>
            <a:fillRect/>
          </a:stretch>
        </p:blipFill>
        <p:spPr>
          <a:xfrm rot="10800000">
            <a:off x="46167" y="1803090"/>
            <a:ext cx="4512917" cy="4491821"/>
          </a:xfrm>
          <a:prstGeom prst="rect">
            <a:avLst/>
          </a:prstGeom>
        </p:spPr>
      </p:pic>
      <p:sp>
        <p:nvSpPr>
          <p:cNvPr id="10" name="Ellipse 9">
            <a:extLst>
              <a:ext uri="{FF2B5EF4-FFF2-40B4-BE49-F238E27FC236}">
                <a16:creationId xmlns:a16="http://schemas.microsoft.com/office/drawing/2014/main" id="{3924D4F2-23BE-4A25-B8B0-CA855EE15D3A}"/>
              </a:ext>
            </a:extLst>
          </p:cNvPr>
          <p:cNvSpPr/>
          <p:nvPr userDrawn="1"/>
        </p:nvSpPr>
        <p:spPr>
          <a:xfrm>
            <a:off x="259842" y="2304007"/>
            <a:ext cx="809555" cy="809555"/>
          </a:xfrm>
          <a:prstGeom prst="ellipse">
            <a:avLst/>
          </a:prstGeom>
          <a:solidFill>
            <a:srgbClr val="F5A74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2800" dirty="0"/>
          </a:p>
        </p:txBody>
      </p:sp>
      <p:pic>
        <p:nvPicPr>
          <p:cNvPr id="11" name="Grafik 10" descr="Ein Bild, das Person, Himmel, Mann, Foto enthält.&#10;&#10;Mit sehr hoher Zuverlässigkeit generierte Beschreibung">
            <a:extLst>
              <a:ext uri="{FF2B5EF4-FFF2-40B4-BE49-F238E27FC236}">
                <a16:creationId xmlns:a16="http://schemas.microsoft.com/office/drawing/2014/main" id="{D6FE4938-2C56-44D6-BA38-3BE0DA974A1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812755" y="735709"/>
            <a:ext cx="1133666" cy="1149521"/>
          </a:xfrm>
          <a:prstGeom prst="rect">
            <a:avLst/>
          </a:prstGeom>
        </p:spPr>
      </p:pic>
      <p:pic>
        <p:nvPicPr>
          <p:cNvPr id="12" name="Grafik 11" descr="Ein Bild, das Person, Mann, Himmel enthält.&#10;&#10;Mit sehr hoher Zuverlässigkeit generierte Beschreibung">
            <a:extLst>
              <a:ext uri="{FF2B5EF4-FFF2-40B4-BE49-F238E27FC236}">
                <a16:creationId xmlns:a16="http://schemas.microsoft.com/office/drawing/2014/main" id="{4852DBC8-ECC1-4183-9D79-020BE29953C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925466" y="1469527"/>
            <a:ext cx="1526990" cy="1506072"/>
          </a:xfrm>
          <a:prstGeom prst="rect">
            <a:avLst/>
          </a:prstGeom>
        </p:spPr>
      </p:pic>
      <p:pic>
        <p:nvPicPr>
          <p:cNvPr id="13" name="Grafik 12" descr="Ein Bild, das Person, draußen, Mann, sitzend enthält.&#10;&#10;Mit hoher Zuverlässigkeit generierte Beschreibung">
            <a:extLst>
              <a:ext uri="{FF2B5EF4-FFF2-40B4-BE49-F238E27FC236}">
                <a16:creationId xmlns:a16="http://schemas.microsoft.com/office/drawing/2014/main" id="{B2607904-E9F9-4F46-80D3-3F11E7C8AAB2}"/>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619767" y="4863198"/>
            <a:ext cx="928564" cy="928564"/>
          </a:xfrm>
          <a:prstGeom prst="rect">
            <a:avLst/>
          </a:prstGeom>
        </p:spPr>
      </p:pic>
      <p:pic>
        <p:nvPicPr>
          <p:cNvPr id="14" name="Grafik 13" descr="Ein Bild, das Person, Himmel, Mann enthält.&#10;&#10;Mit sehr hoher Zuverlässigkeit generierte Beschreibung">
            <a:extLst>
              <a:ext uri="{FF2B5EF4-FFF2-40B4-BE49-F238E27FC236}">
                <a16:creationId xmlns:a16="http://schemas.microsoft.com/office/drawing/2014/main" id="{E83EE4C1-4951-4DD7-B8AE-A73D859C5C9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773273" y="5209386"/>
            <a:ext cx="1210733" cy="1202496"/>
          </a:xfrm>
          <a:prstGeom prst="rect">
            <a:avLst/>
          </a:prstGeom>
        </p:spPr>
      </p:pic>
      <p:pic>
        <p:nvPicPr>
          <p:cNvPr id="15" name="Grafik 14">
            <a:extLst>
              <a:ext uri="{FF2B5EF4-FFF2-40B4-BE49-F238E27FC236}">
                <a16:creationId xmlns:a16="http://schemas.microsoft.com/office/drawing/2014/main" id="{8F64D353-2332-4DCA-9C21-99E176F96B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75494" y="368300"/>
            <a:ext cx="1264502" cy="1273104"/>
          </a:xfrm>
          <a:prstGeom prst="rect">
            <a:avLst/>
          </a:prstGeom>
        </p:spPr>
      </p:pic>
      <p:pic>
        <p:nvPicPr>
          <p:cNvPr id="16" name="Grafik 15" descr="Ein Bild, das Person, Mann, Tisch, drinnen enthält.&#10;&#10;Mit hoher Zuverlässigkeit generierte Beschreibung">
            <a:extLst>
              <a:ext uri="{FF2B5EF4-FFF2-40B4-BE49-F238E27FC236}">
                <a16:creationId xmlns:a16="http://schemas.microsoft.com/office/drawing/2014/main" id="{DF57A9F3-54E7-4BE6-A168-FFBBEF30670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787253" y="5583119"/>
            <a:ext cx="1122451" cy="1092318"/>
          </a:xfrm>
          <a:prstGeom prst="rect">
            <a:avLst/>
          </a:prstGeom>
        </p:spPr>
      </p:pic>
      <p:sp>
        <p:nvSpPr>
          <p:cNvPr id="17" name="Rechteck 16">
            <a:extLst>
              <a:ext uri="{FF2B5EF4-FFF2-40B4-BE49-F238E27FC236}">
                <a16:creationId xmlns:a16="http://schemas.microsoft.com/office/drawing/2014/main" id="{EBC2AF0F-387B-46DE-96BF-32F58A708A2B}"/>
              </a:ext>
            </a:extLst>
          </p:cNvPr>
          <p:cNvSpPr/>
          <p:nvPr userDrawn="1"/>
        </p:nvSpPr>
        <p:spPr>
          <a:xfrm>
            <a:off x="5393267" y="3074422"/>
            <a:ext cx="1164523" cy="1110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a:extLst>
              <a:ext uri="{FF2B5EF4-FFF2-40B4-BE49-F238E27FC236}">
                <a16:creationId xmlns:a16="http://schemas.microsoft.com/office/drawing/2014/main" id="{B9FDD279-FA3C-4986-A035-3FAF200621B9}"/>
              </a:ext>
            </a:extLst>
          </p:cNvPr>
          <p:cNvPicPr>
            <a:picLocks noChangeAspect="1"/>
          </p:cNvPicPr>
          <p:nvPr userDrawn="1"/>
        </p:nvPicPr>
        <p:blipFill>
          <a:blip r:embed="rId12"/>
          <a:stretch>
            <a:fillRect/>
          </a:stretch>
        </p:blipFill>
        <p:spPr>
          <a:xfrm>
            <a:off x="11998866" y="4128608"/>
            <a:ext cx="320218" cy="320465"/>
          </a:xfrm>
          <a:prstGeom prst="rect">
            <a:avLst/>
          </a:prstGeom>
        </p:spPr>
      </p:pic>
      <p:pic>
        <p:nvPicPr>
          <p:cNvPr id="19" name="Grafik 18">
            <a:extLst>
              <a:ext uri="{FF2B5EF4-FFF2-40B4-BE49-F238E27FC236}">
                <a16:creationId xmlns:a16="http://schemas.microsoft.com/office/drawing/2014/main" id="{89AC4171-6FB4-433B-A492-7122260C31E0}"/>
              </a:ext>
            </a:extLst>
          </p:cNvPr>
          <p:cNvPicPr>
            <a:picLocks noChangeAspect="1"/>
          </p:cNvPicPr>
          <p:nvPr userDrawn="1"/>
        </p:nvPicPr>
        <p:blipFill>
          <a:blip r:embed="rId13"/>
          <a:stretch>
            <a:fillRect/>
          </a:stretch>
        </p:blipFill>
        <p:spPr>
          <a:xfrm>
            <a:off x="1261608" y="547139"/>
            <a:ext cx="320218" cy="320465"/>
          </a:xfrm>
          <a:prstGeom prst="rect">
            <a:avLst/>
          </a:prstGeom>
        </p:spPr>
      </p:pic>
      <p:pic>
        <p:nvPicPr>
          <p:cNvPr id="20" name="Grafik 19">
            <a:extLst>
              <a:ext uri="{FF2B5EF4-FFF2-40B4-BE49-F238E27FC236}">
                <a16:creationId xmlns:a16="http://schemas.microsoft.com/office/drawing/2014/main" id="{7BF7D258-2A36-49EE-89B0-56BCE8297F3C}"/>
              </a:ext>
            </a:extLst>
          </p:cNvPr>
          <p:cNvPicPr>
            <a:picLocks noChangeAspect="1"/>
          </p:cNvPicPr>
          <p:nvPr userDrawn="1"/>
        </p:nvPicPr>
        <p:blipFill>
          <a:blip r:embed="rId14"/>
          <a:stretch>
            <a:fillRect/>
          </a:stretch>
        </p:blipFill>
        <p:spPr>
          <a:xfrm>
            <a:off x="2819687" y="6027948"/>
            <a:ext cx="320218" cy="320465"/>
          </a:xfrm>
          <a:prstGeom prst="rect">
            <a:avLst/>
          </a:prstGeom>
        </p:spPr>
      </p:pic>
      <p:pic>
        <p:nvPicPr>
          <p:cNvPr id="22" name="Grafik 21">
            <a:extLst>
              <a:ext uri="{FF2B5EF4-FFF2-40B4-BE49-F238E27FC236}">
                <a16:creationId xmlns:a16="http://schemas.microsoft.com/office/drawing/2014/main" id="{8D3B46AA-023A-45A1-9826-A3DF89261023}"/>
              </a:ext>
            </a:extLst>
          </p:cNvPr>
          <p:cNvPicPr>
            <a:picLocks noChangeAspect="1"/>
          </p:cNvPicPr>
          <p:nvPr userDrawn="1"/>
        </p:nvPicPr>
        <p:blipFill>
          <a:blip r:embed="rId15"/>
          <a:stretch>
            <a:fillRect/>
          </a:stretch>
        </p:blipFill>
        <p:spPr>
          <a:xfrm>
            <a:off x="1126859" y="5873710"/>
            <a:ext cx="320218" cy="320465"/>
          </a:xfrm>
          <a:prstGeom prst="rect">
            <a:avLst/>
          </a:prstGeom>
        </p:spPr>
      </p:pic>
      <p:pic>
        <p:nvPicPr>
          <p:cNvPr id="23" name="Grafik 22">
            <a:extLst>
              <a:ext uri="{FF2B5EF4-FFF2-40B4-BE49-F238E27FC236}">
                <a16:creationId xmlns:a16="http://schemas.microsoft.com/office/drawing/2014/main" id="{D1045E25-8375-4585-9DA9-525D518C5A56}"/>
              </a:ext>
            </a:extLst>
          </p:cNvPr>
          <p:cNvPicPr>
            <a:picLocks noChangeAspect="1"/>
          </p:cNvPicPr>
          <p:nvPr userDrawn="1"/>
        </p:nvPicPr>
        <p:blipFill>
          <a:blip r:embed="rId16"/>
          <a:stretch>
            <a:fillRect/>
          </a:stretch>
        </p:blipFill>
        <p:spPr>
          <a:xfrm>
            <a:off x="3502207" y="1017525"/>
            <a:ext cx="451653" cy="452002"/>
          </a:xfrm>
          <a:prstGeom prst="rect">
            <a:avLst/>
          </a:prstGeom>
        </p:spPr>
      </p:pic>
      <p:sp>
        <p:nvSpPr>
          <p:cNvPr id="24" name="Rechteck 23">
            <a:extLst>
              <a:ext uri="{FF2B5EF4-FFF2-40B4-BE49-F238E27FC236}">
                <a16:creationId xmlns:a16="http://schemas.microsoft.com/office/drawing/2014/main" id="{176D2285-35CE-4337-AB08-E3C9C06958F1}"/>
              </a:ext>
            </a:extLst>
          </p:cNvPr>
          <p:cNvSpPr/>
          <p:nvPr userDrawn="1"/>
        </p:nvSpPr>
        <p:spPr>
          <a:xfrm>
            <a:off x="3926966" y="3144740"/>
            <a:ext cx="1164523" cy="669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Grafik 24">
            <a:extLst>
              <a:ext uri="{FF2B5EF4-FFF2-40B4-BE49-F238E27FC236}">
                <a16:creationId xmlns:a16="http://schemas.microsoft.com/office/drawing/2014/main" id="{F4C0F222-91A7-44ED-AB5D-DCC36A850EF9}"/>
              </a:ext>
            </a:extLst>
          </p:cNvPr>
          <p:cNvPicPr>
            <a:picLocks noChangeAspect="1"/>
          </p:cNvPicPr>
          <p:nvPr userDrawn="1"/>
        </p:nvPicPr>
        <p:blipFill>
          <a:blip r:embed="rId17"/>
          <a:stretch>
            <a:fillRect/>
          </a:stretch>
        </p:blipFill>
        <p:spPr>
          <a:xfrm>
            <a:off x="4231671" y="1885230"/>
            <a:ext cx="6538571" cy="2118438"/>
          </a:xfrm>
          <a:prstGeom prst="rect">
            <a:avLst/>
          </a:prstGeom>
        </p:spPr>
      </p:pic>
    </p:spTree>
    <p:extLst>
      <p:ext uri="{BB962C8B-B14F-4D97-AF65-F5344CB8AC3E}">
        <p14:creationId xmlns:p14="http://schemas.microsoft.com/office/powerpoint/2010/main" val="2348851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selement">
    <p:spTree>
      <p:nvGrpSpPr>
        <p:cNvPr id="1" name=""/>
        <p:cNvGrpSpPr/>
        <p:nvPr/>
      </p:nvGrpSpPr>
      <p:grpSpPr>
        <a:xfrm>
          <a:off x="0" y="0"/>
          <a:ext cx="0" cy="0"/>
          <a:chOff x="0" y="0"/>
          <a:chExt cx="0" cy="0"/>
        </a:xfrm>
      </p:grpSpPr>
      <p:sp>
        <p:nvSpPr>
          <p:cNvPr id="1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19" name="Rechteck 18"/>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0"/>
          </p:nvPr>
        </p:nvSpPr>
        <p:spPr>
          <a:xfrm>
            <a:off x="360000" y="1440000"/>
            <a:ext cx="11466000" cy="4896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525845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selement Grafik">
    <p:spTree>
      <p:nvGrpSpPr>
        <p:cNvPr id="1" name=""/>
        <p:cNvGrpSpPr/>
        <p:nvPr/>
      </p:nvGrpSpPr>
      <p:grpSpPr>
        <a:xfrm>
          <a:off x="0" y="0"/>
          <a:ext cx="0" cy="0"/>
          <a:chOff x="0" y="0"/>
          <a:chExt cx="0" cy="0"/>
        </a:xfrm>
      </p:grpSpPr>
      <p:sp>
        <p:nvSpPr>
          <p:cNvPr id="7"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3" name="Bildplatzhalter 2"/>
          <p:cNvSpPr>
            <a:spLocks noGrp="1"/>
          </p:cNvSpPr>
          <p:nvPr>
            <p:ph type="pic" sz="quarter" idx="10" hasCustomPrompt="1"/>
          </p:nvPr>
        </p:nvSpPr>
        <p:spPr>
          <a:xfrm>
            <a:off x="360000" y="1440000"/>
            <a:ext cx="11466000" cy="4896000"/>
          </a:xfrm>
        </p:spPr>
        <p:txBody>
          <a:bodyPr/>
          <a:lstStyle>
            <a:lvl1pPr marL="0" indent="0" algn="l">
              <a:buFont typeface="Arial"/>
              <a:buNone/>
              <a:defRPr sz="1400" baseline="0">
                <a:solidFill>
                  <a:srgbClr val="F5A748"/>
                </a:solidFill>
              </a:defRPr>
            </a:lvl1pPr>
          </a:lstStyle>
          <a:p>
            <a:r>
              <a:rPr lang="de-DE" dirty="0"/>
              <a:t>Grafik einfügen (31,85 x 13,6 cm)</a:t>
            </a:r>
          </a:p>
        </p:txBody>
      </p:sp>
    </p:spTree>
    <p:extLst>
      <p:ext uri="{BB962C8B-B14F-4D97-AF65-F5344CB8AC3E}">
        <p14:creationId xmlns:p14="http://schemas.microsoft.com/office/powerpoint/2010/main" val="397851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sfeld mit Grafikelement links">
    <p:spTree>
      <p:nvGrpSpPr>
        <p:cNvPr id="1" name=""/>
        <p:cNvGrpSpPr/>
        <p:nvPr/>
      </p:nvGrpSpPr>
      <p:grpSpPr>
        <a:xfrm>
          <a:off x="0" y="0"/>
          <a:ext cx="0" cy="0"/>
          <a:chOff x="0" y="0"/>
          <a:chExt cx="0" cy="0"/>
        </a:xfrm>
      </p:grpSpPr>
      <p:sp>
        <p:nvSpPr>
          <p:cNvPr id="9" name="Bildplatzhalter 8"/>
          <p:cNvSpPr>
            <a:spLocks noGrp="1"/>
          </p:cNvSpPr>
          <p:nvPr>
            <p:ph type="pic" sz="quarter" idx="14" hasCustomPrompt="1"/>
          </p:nvPr>
        </p:nvSpPr>
        <p:spPr>
          <a:xfrm>
            <a:off x="360000" y="1440000"/>
            <a:ext cx="3619500" cy="4896000"/>
          </a:xfrm>
          <a:ln>
            <a:noFill/>
          </a:ln>
        </p:spPr>
        <p:txBody>
          <a:bodyPr anchor="ctr" anchorCtr="0"/>
          <a:lstStyle>
            <a:lvl1pPr marL="0" indent="0" algn="ctr">
              <a:buFont typeface="Arial"/>
              <a:buNone/>
              <a:defRPr sz="1400">
                <a:solidFill>
                  <a:schemeClr val="bg2"/>
                </a:solidFill>
              </a:defRPr>
            </a:lvl1pPr>
          </a:lstStyle>
          <a:p>
            <a:r>
              <a:rPr lang="de-DE" dirty="0" err="1"/>
              <a:t>Testimonial</a:t>
            </a:r>
            <a:r>
              <a:rPr lang="de-DE" dirty="0"/>
              <a:t> durch Klicken auf Icon hinzufügen. Du findest das passende </a:t>
            </a:r>
            <a:r>
              <a:rPr lang="de-DE" dirty="0" err="1"/>
              <a:t>Testimonial</a:t>
            </a:r>
            <a:r>
              <a:rPr lang="de-DE" dirty="0"/>
              <a:t> im Ordner </a:t>
            </a:r>
            <a:r>
              <a:rPr lang="en-US" dirty="0"/>
              <a:t>„CC </a:t>
            </a:r>
            <a:r>
              <a:rPr lang="en-US" dirty="0" err="1"/>
              <a:t>Powerpoint</a:t>
            </a:r>
            <a:r>
              <a:rPr lang="en-US" dirty="0"/>
              <a:t> </a:t>
            </a:r>
            <a:r>
              <a:rPr lang="en-US" dirty="0" err="1"/>
              <a:t>Grafiken</a:t>
            </a:r>
            <a:r>
              <a:rPr lang="en-US" dirty="0"/>
              <a:t> -&gt; Testimonials -&gt; Left“.</a:t>
            </a:r>
          </a:p>
          <a:p>
            <a:endParaRPr lang="en-US" dirty="0"/>
          </a:p>
          <a:p>
            <a:endParaRPr lang="en-US" dirty="0"/>
          </a:p>
          <a:p>
            <a:endParaRPr lang="en-US" dirty="0"/>
          </a:p>
          <a:p>
            <a:endParaRPr lang="de-DE" dirty="0"/>
          </a:p>
        </p:txBody>
      </p:sp>
      <p:sp>
        <p:nvSpPr>
          <p:cNvPr id="11"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15" name="Textplatzhalter 2"/>
          <p:cNvSpPr>
            <a:spLocks noGrp="1"/>
          </p:cNvSpPr>
          <p:nvPr>
            <p:ph idx="1"/>
          </p:nvPr>
        </p:nvSpPr>
        <p:spPr>
          <a:xfrm>
            <a:off x="4191000" y="1440000"/>
            <a:ext cx="7635000" cy="4896000"/>
          </a:xfrm>
          <a:prstGeom prst="rect">
            <a:avLst/>
          </a:prstGeom>
          <a:noFill/>
          <a:ln w="12700">
            <a:noFill/>
            <a:miter lim="800000"/>
          </a:ln>
        </p:spPr>
        <p:txBody>
          <a:bodyPr vert="horz" lIns="0" tIns="0" rIns="0" bIns="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756346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nhaltsfeld mit Grafikelement links">
    <p:spTree>
      <p:nvGrpSpPr>
        <p:cNvPr id="1" name=""/>
        <p:cNvGrpSpPr/>
        <p:nvPr/>
      </p:nvGrpSpPr>
      <p:grpSpPr>
        <a:xfrm>
          <a:off x="0" y="0"/>
          <a:ext cx="0" cy="0"/>
          <a:chOff x="0" y="0"/>
          <a:chExt cx="0" cy="0"/>
        </a:xfrm>
      </p:grpSpPr>
      <p:cxnSp>
        <p:nvCxnSpPr>
          <p:cNvPr id="6" name="Gerade Verbindung 41"/>
          <p:cNvCxnSpPr/>
          <p:nvPr userDrawn="1"/>
        </p:nvCxnSpPr>
        <p:spPr bwMode="auto">
          <a:xfrm flipH="1">
            <a:off x="3169710" y="5613282"/>
            <a:ext cx="420157"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Gerade Verbindung 42"/>
          <p:cNvCxnSpPr/>
          <p:nvPr userDrawn="1"/>
        </p:nvCxnSpPr>
        <p:spPr bwMode="auto">
          <a:xfrm flipH="1">
            <a:off x="7289800" y="5613282"/>
            <a:ext cx="17610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Gerade Verbindung 43"/>
          <p:cNvCxnSpPr/>
          <p:nvPr userDrawn="1"/>
        </p:nvCxnSpPr>
        <p:spPr bwMode="auto">
          <a:xfrm flipH="1">
            <a:off x="8627533" y="3251082"/>
            <a:ext cx="423334"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Gerade Verbindung 44"/>
          <p:cNvCxnSpPr/>
          <p:nvPr userDrawn="1"/>
        </p:nvCxnSpPr>
        <p:spPr bwMode="auto">
          <a:xfrm flipH="1">
            <a:off x="3169711" y="3251082"/>
            <a:ext cx="52175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Bild 58" descr="Kreise_3 Kopi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7979" y="1447801"/>
            <a:ext cx="4925568" cy="4898136"/>
          </a:xfrm>
          <a:prstGeom prst="rect">
            <a:avLst/>
          </a:prstGeom>
        </p:spPr>
      </p:pic>
      <p:sp>
        <p:nvSpPr>
          <p:cNvPr id="13" name="Rechteck 12"/>
          <p:cNvSpPr/>
          <p:nvPr userDrawn="1"/>
        </p:nvSpPr>
        <p:spPr>
          <a:xfrm>
            <a:off x="358775" y="26566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endParaRPr lang="de-DE" sz="1400" noProof="1">
              <a:solidFill>
                <a:schemeClr val="tx1"/>
              </a:solidFill>
              <a:latin typeface="Calibri Light"/>
              <a:cs typeface="Calibri Light"/>
            </a:endParaRPr>
          </a:p>
        </p:txBody>
      </p:sp>
      <p:sp>
        <p:nvSpPr>
          <p:cNvPr id="16" name="Rechteck 15"/>
          <p:cNvSpPr/>
          <p:nvPr userDrawn="1"/>
        </p:nvSpPr>
        <p:spPr>
          <a:xfrm>
            <a:off x="358775" y="5018813"/>
            <a:ext cx="2700000" cy="1059672"/>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eaLnBrk="1" hangingPunct="1">
              <a:spcAft>
                <a:spcPct val="40000"/>
              </a:spcAft>
            </a:pPr>
            <a:endParaRPr lang="de-DE" sz="1400" noProof="1">
              <a:solidFill>
                <a:schemeClr val="tx1"/>
              </a:solidFill>
              <a:latin typeface="Calibri Light"/>
              <a:cs typeface="Calibri Light"/>
            </a:endParaRPr>
          </a:p>
          <a:p>
            <a:pPr eaLnBrk="1" hangingPunct="1">
              <a:spcAft>
                <a:spcPct val="40000"/>
              </a:spcAft>
            </a:pPr>
            <a:br>
              <a:rPr lang="de-DE" sz="1400" noProof="1">
                <a:solidFill>
                  <a:schemeClr val="tx1"/>
                </a:solidFill>
                <a:latin typeface="Calibri Light"/>
                <a:cs typeface="Calibri Light"/>
              </a:rPr>
            </a:br>
            <a:endParaRPr lang="de-DE" sz="1400" noProof="1">
              <a:solidFill>
                <a:schemeClr val="tx1"/>
              </a:solidFill>
              <a:latin typeface="Calibri Light"/>
              <a:cs typeface="Calibri Light"/>
            </a:endParaRPr>
          </a:p>
        </p:txBody>
      </p:sp>
      <p:sp>
        <p:nvSpPr>
          <p:cNvPr id="17" name="Rechteck 16"/>
          <p:cNvSpPr/>
          <p:nvPr userDrawn="1"/>
        </p:nvSpPr>
        <p:spPr>
          <a:xfrm>
            <a:off x="9123700" y="26566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p:txBody>
      </p:sp>
      <p:sp>
        <p:nvSpPr>
          <p:cNvPr id="18" name="Rechteck 17"/>
          <p:cNvSpPr/>
          <p:nvPr userDrawn="1"/>
        </p:nvSpPr>
        <p:spPr>
          <a:xfrm>
            <a:off x="9123700" y="5018813"/>
            <a:ext cx="2700000" cy="1145850"/>
          </a:xfrm>
          <a:prstGeom prst="rect">
            <a:avLst/>
          </a:prstGeom>
          <a:solidFill>
            <a:schemeClr val="tx1">
              <a:lumMod val="40000"/>
              <a:lumOff val="60000"/>
            </a:schemeClr>
          </a:solidFill>
          <a:ln w="6350" cmpd="sng">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80000" tIns="144000" rIns="180000" bIns="180000" numCol="1" spcCol="1693" anchor="t" anchorCtr="0">
            <a:spAutoFit/>
          </a:bodyPr>
          <a:lstStyle/>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a:p>
            <a:pPr algn="r" eaLnBrk="1" hangingPunct="1">
              <a:spcAft>
                <a:spcPct val="40000"/>
              </a:spcAft>
            </a:pPr>
            <a:endParaRPr lang="de-DE" sz="1400" noProof="1">
              <a:solidFill>
                <a:schemeClr val="tx1"/>
              </a:solidFill>
              <a:latin typeface="Calibri Light"/>
              <a:cs typeface="Calibri Light"/>
            </a:endParaRPr>
          </a:p>
        </p:txBody>
      </p:sp>
      <p:sp>
        <p:nvSpPr>
          <p:cNvPr id="19" name="Textplatzhalter 8"/>
          <p:cNvSpPr>
            <a:spLocks noGrp="1"/>
          </p:cNvSpPr>
          <p:nvPr>
            <p:ph type="body" sz="quarter" idx="15" hasCustomPrompt="1"/>
          </p:nvPr>
        </p:nvSpPr>
        <p:spPr>
          <a:xfrm>
            <a:off x="6050273" y="300146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0" name="Textplatzhalter 8"/>
          <p:cNvSpPr>
            <a:spLocks noGrp="1"/>
          </p:cNvSpPr>
          <p:nvPr>
            <p:ph type="body" sz="quarter" idx="16" hasCustomPrompt="1"/>
          </p:nvPr>
        </p:nvSpPr>
        <p:spPr>
          <a:xfrm>
            <a:off x="9306000" y="283340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1" name="Textplatzhalter 8"/>
          <p:cNvSpPr>
            <a:spLocks noGrp="1"/>
          </p:cNvSpPr>
          <p:nvPr>
            <p:ph type="body" sz="quarter" idx="17" hasCustomPrompt="1"/>
          </p:nvPr>
        </p:nvSpPr>
        <p:spPr>
          <a:xfrm>
            <a:off x="9305999" y="5189713"/>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2" name="Textplatzhalter 8"/>
          <p:cNvSpPr>
            <a:spLocks noGrp="1"/>
          </p:cNvSpPr>
          <p:nvPr>
            <p:ph type="body" sz="quarter" idx="18" hasCustomPrompt="1"/>
          </p:nvPr>
        </p:nvSpPr>
        <p:spPr>
          <a:xfrm>
            <a:off x="515842" y="5189713"/>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3" name="Textplatzhalter 8"/>
          <p:cNvSpPr>
            <a:spLocks noGrp="1"/>
          </p:cNvSpPr>
          <p:nvPr>
            <p:ph type="body" sz="quarter" idx="19" hasCustomPrompt="1"/>
          </p:nvPr>
        </p:nvSpPr>
        <p:spPr>
          <a:xfrm>
            <a:off x="515842" y="2833406"/>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4" name="Textplatzhalter 8"/>
          <p:cNvSpPr>
            <a:spLocks noGrp="1"/>
          </p:cNvSpPr>
          <p:nvPr>
            <p:ph type="body" sz="quarter" idx="20" hasCustomPrompt="1"/>
          </p:nvPr>
        </p:nvSpPr>
        <p:spPr>
          <a:xfrm>
            <a:off x="3825233" y="3464869"/>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a:t>
            </a:r>
          </a:p>
          <a:p>
            <a:pPr lvl="0"/>
            <a:r>
              <a:rPr lang="de-DE" dirty="0"/>
              <a:t>ergänzen.</a:t>
            </a:r>
          </a:p>
        </p:txBody>
      </p:sp>
      <p:sp>
        <p:nvSpPr>
          <p:cNvPr id="25" name="Textplatzhalter 8"/>
          <p:cNvSpPr>
            <a:spLocks noGrp="1"/>
          </p:cNvSpPr>
          <p:nvPr>
            <p:ph type="body" sz="quarter" idx="21" hasCustomPrompt="1"/>
          </p:nvPr>
        </p:nvSpPr>
        <p:spPr>
          <a:xfrm>
            <a:off x="3825232" y="5116649"/>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6" name="Textplatzhalter 8"/>
          <p:cNvSpPr>
            <a:spLocks noGrp="1"/>
          </p:cNvSpPr>
          <p:nvPr>
            <p:ph type="body" sz="quarter" idx="22" hasCustomPrompt="1"/>
          </p:nvPr>
        </p:nvSpPr>
        <p:spPr>
          <a:xfrm>
            <a:off x="5965529" y="5318811"/>
            <a:ext cx="1490133"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a:t>
            </a:r>
          </a:p>
          <a:p>
            <a:pPr lvl="0"/>
            <a:r>
              <a:rPr lang="de-DE" dirty="0"/>
              <a:t>ergänzen.</a:t>
            </a:r>
          </a:p>
        </p:txBody>
      </p:sp>
      <p:sp>
        <p:nvSpPr>
          <p:cNvPr id="27" name="Titel 1"/>
          <p:cNvSpPr>
            <a:spLocks noGrp="1"/>
          </p:cNvSpPr>
          <p:nvPr>
            <p:ph type="title"/>
          </p:nvPr>
        </p:nvSpPr>
        <p:spPr>
          <a:xfrm>
            <a:off x="360000" y="360000"/>
            <a:ext cx="11466000" cy="792000"/>
          </a:xfrm>
        </p:spPr>
        <p:txBody>
          <a:bodyPr/>
          <a:lstStyle/>
          <a:p>
            <a:r>
              <a:rPr lang="de-DE" dirty="0"/>
              <a:t>Titelmasterformat durch Klicken bearbeiten</a:t>
            </a:r>
          </a:p>
        </p:txBody>
      </p:sp>
    </p:spTree>
    <p:extLst>
      <p:ext uri="{BB962C8B-B14F-4D97-AF65-F5344CB8AC3E}">
        <p14:creationId xmlns:p14="http://schemas.microsoft.com/office/powerpoint/2010/main" val="2241444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nhaltsfeld mit Grafikelement links">
    <p:spTree>
      <p:nvGrpSpPr>
        <p:cNvPr id="1" name=""/>
        <p:cNvGrpSpPr/>
        <p:nvPr/>
      </p:nvGrpSpPr>
      <p:grpSpPr>
        <a:xfrm>
          <a:off x="0" y="0"/>
          <a:ext cx="0" cy="0"/>
          <a:chOff x="0" y="0"/>
          <a:chExt cx="0" cy="0"/>
        </a:xfrm>
      </p:grpSpPr>
      <p:sp>
        <p:nvSpPr>
          <p:cNvPr id="28" name="Titel 1"/>
          <p:cNvSpPr>
            <a:spLocks noGrp="1"/>
          </p:cNvSpPr>
          <p:nvPr>
            <p:ph type="title"/>
          </p:nvPr>
        </p:nvSpPr>
        <p:spPr>
          <a:xfrm>
            <a:off x="360000" y="360000"/>
            <a:ext cx="11466000" cy="792000"/>
          </a:xfrm>
        </p:spPr>
        <p:txBody>
          <a:bodyPr/>
          <a:lstStyle/>
          <a:p>
            <a:r>
              <a:rPr lang="de-DE"/>
              <a:t>Titelmasterformat durch Klicken bearbeiten</a:t>
            </a:r>
          </a:p>
        </p:txBody>
      </p:sp>
      <p:pic>
        <p:nvPicPr>
          <p:cNvPr id="29" name="Bild 6" descr="Kreise_1 Kopi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59000" y="1450277"/>
            <a:ext cx="7872984" cy="4898136"/>
          </a:xfrm>
          <a:prstGeom prst="rect">
            <a:avLst/>
          </a:prstGeom>
        </p:spPr>
      </p:pic>
      <p:sp>
        <p:nvSpPr>
          <p:cNvPr id="30" name="Textplatzhalter 8"/>
          <p:cNvSpPr>
            <a:spLocks noGrp="1"/>
          </p:cNvSpPr>
          <p:nvPr>
            <p:ph type="body" sz="quarter" idx="15" hasCustomPrompt="1"/>
          </p:nvPr>
        </p:nvSpPr>
        <p:spPr>
          <a:xfrm>
            <a:off x="2825609" y="3785799"/>
            <a:ext cx="1688073"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1" name="Textplatzhalter 8"/>
          <p:cNvSpPr>
            <a:spLocks noGrp="1"/>
          </p:cNvSpPr>
          <p:nvPr>
            <p:ph type="body" sz="quarter" idx="16" hasCustomPrompt="1"/>
          </p:nvPr>
        </p:nvSpPr>
        <p:spPr>
          <a:xfrm>
            <a:off x="7663746" y="3785799"/>
            <a:ext cx="1737949"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Tree>
    <p:extLst>
      <p:ext uri="{BB962C8B-B14F-4D97-AF65-F5344CB8AC3E}">
        <p14:creationId xmlns:p14="http://schemas.microsoft.com/office/powerpoint/2010/main" val="3680347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nhaltsfeld mit Grafikelement links">
    <p:spTree>
      <p:nvGrpSpPr>
        <p:cNvPr id="1" name=""/>
        <p:cNvGrpSpPr/>
        <p:nvPr/>
      </p:nvGrpSpPr>
      <p:grpSpPr>
        <a:xfrm>
          <a:off x="0" y="0"/>
          <a:ext cx="0" cy="0"/>
          <a:chOff x="0" y="0"/>
          <a:chExt cx="0" cy="0"/>
        </a:xfrm>
      </p:grpSpPr>
      <p:sp>
        <p:nvSpPr>
          <p:cNvPr id="22" name="Titel 1"/>
          <p:cNvSpPr>
            <a:spLocks noGrp="1"/>
          </p:cNvSpPr>
          <p:nvPr>
            <p:ph type="title"/>
          </p:nvPr>
        </p:nvSpPr>
        <p:spPr>
          <a:xfrm>
            <a:off x="360000" y="360000"/>
            <a:ext cx="11466000" cy="792000"/>
          </a:xfrm>
        </p:spPr>
        <p:txBody>
          <a:bodyPr/>
          <a:lstStyle/>
          <a:p>
            <a:r>
              <a:rPr lang="de-DE"/>
              <a:t>Titelmasterformat durch Klicken bearbeiten</a:t>
            </a:r>
          </a:p>
        </p:txBody>
      </p:sp>
      <p:sp>
        <p:nvSpPr>
          <p:cNvPr id="24" name="Ellipse 23"/>
          <p:cNvSpPr/>
          <p:nvPr userDrawn="1"/>
        </p:nvSpPr>
        <p:spPr>
          <a:xfrm>
            <a:off x="4861008" y="3529114"/>
            <a:ext cx="1331561" cy="1307055"/>
          </a:xfrm>
          <a:prstGeom prst="ellipse">
            <a:avLst/>
          </a:prstGeom>
          <a:solidFill>
            <a:schemeClr val="accent6"/>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25" name="Grafik 24"/>
          <p:cNvPicPr>
            <a:picLocks noChangeAspect="1"/>
          </p:cNvPicPr>
          <p:nvPr userDrawn="1"/>
        </p:nvPicPr>
        <p:blipFill rotWithShape="1">
          <a:blip r:embed="rId2"/>
          <a:srcRect t="1" b="39535"/>
          <a:stretch/>
        </p:blipFill>
        <p:spPr>
          <a:xfrm>
            <a:off x="3707176" y="3826262"/>
            <a:ext cx="3639223" cy="720000"/>
          </a:xfrm>
          <a:prstGeom prst="rect">
            <a:avLst/>
          </a:prstGeom>
        </p:spPr>
      </p:pic>
      <p:cxnSp>
        <p:nvCxnSpPr>
          <p:cNvPr id="26" name="Gerader Verbinder 25"/>
          <p:cNvCxnSpPr>
            <a:cxnSpLocks/>
          </p:cNvCxnSpPr>
          <p:nvPr userDrawn="1"/>
        </p:nvCxnSpPr>
        <p:spPr>
          <a:xfrm>
            <a:off x="3812174" y="1972059"/>
            <a:ext cx="1226261" cy="1516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Gerader Verbinder 26"/>
          <p:cNvCxnSpPr>
            <a:cxnSpLocks/>
          </p:cNvCxnSpPr>
          <p:nvPr userDrawn="1"/>
        </p:nvCxnSpPr>
        <p:spPr>
          <a:xfrm>
            <a:off x="6186380" y="4714083"/>
            <a:ext cx="2001858" cy="105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Gerader Verbinder 31"/>
          <p:cNvCxnSpPr>
            <a:cxnSpLocks/>
          </p:cNvCxnSpPr>
          <p:nvPr userDrawn="1"/>
        </p:nvCxnSpPr>
        <p:spPr>
          <a:xfrm flipH="1">
            <a:off x="6296688" y="3690193"/>
            <a:ext cx="1709885" cy="308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Gerader Verbinder 32"/>
          <p:cNvCxnSpPr>
            <a:cxnSpLocks/>
          </p:cNvCxnSpPr>
          <p:nvPr userDrawn="1"/>
        </p:nvCxnSpPr>
        <p:spPr>
          <a:xfrm>
            <a:off x="3637124" y="3158419"/>
            <a:ext cx="1155468" cy="549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Gerader Verbinder 33"/>
          <p:cNvCxnSpPr>
            <a:cxnSpLocks/>
          </p:cNvCxnSpPr>
          <p:nvPr userDrawn="1"/>
        </p:nvCxnSpPr>
        <p:spPr>
          <a:xfrm flipH="1">
            <a:off x="5909320" y="1810288"/>
            <a:ext cx="1369581" cy="1571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Gerader Verbinder 34"/>
          <p:cNvCxnSpPr>
            <a:cxnSpLocks/>
          </p:cNvCxnSpPr>
          <p:nvPr userDrawn="1"/>
        </p:nvCxnSpPr>
        <p:spPr>
          <a:xfrm flipH="1">
            <a:off x="5475896" y="2629028"/>
            <a:ext cx="10322" cy="7211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Gerader Verbinder 35"/>
          <p:cNvCxnSpPr>
            <a:cxnSpLocks/>
          </p:cNvCxnSpPr>
          <p:nvPr userDrawn="1"/>
        </p:nvCxnSpPr>
        <p:spPr>
          <a:xfrm flipH="1">
            <a:off x="6192265" y="2999406"/>
            <a:ext cx="860976" cy="67485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Gerader Verbinder 36"/>
          <p:cNvCxnSpPr>
            <a:cxnSpLocks/>
          </p:cNvCxnSpPr>
          <p:nvPr userDrawn="1"/>
        </p:nvCxnSpPr>
        <p:spPr>
          <a:xfrm>
            <a:off x="4074102" y="3924717"/>
            <a:ext cx="682055" cy="80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Gerader Verbinder 37"/>
          <p:cNvCxnSpPr>
            <a:cxnSpLocks/>
          </p:cNvCxnSpPr>
          <p:nvPr userDrawn="1"/>
        </p:nvCxnSpPr>
        <p:spPr>
          <a:xfrm flipV="1">
            <a:off x="3425328" y="4397877"/>
            <a:ext cx="1330829" cy="3073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Gerader Verbinder 38"/>
          <p:cNvCxnSpPr>
            <a:cxnSpLocks/>
          </p:cNvCxnSpPr>
          <p:nvPr userDrawn="1"/>
        </p:nvCxnSpPr>
        <p:spPr>
          <a:xfrm flipH="1" flipV="1">
            <a:off x="5830926" y="4945517"/>
            <a:ext cx="355455" cy="4920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Gerader Verbinder 39"/>
          <p:cNvCxnSpPr>
            <a:cxnSpLocks/>
          </p:cNvCxnSpPr>
          <p:nvPr userDrawn="1"/>
        </p:nvCxnSpPr>
        <p:spPr>
          <a:xfrm>
            <a:off x="6297420" y="4274189"/>
            <a:ext cx="1153830" cy="2885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2610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nhaltsfeld mit Grafikelement links">
    <p:spTree>
      <p:nvGrpSpPr>
        <p:cNvPr id="1" name=""/>
        <p:cNvGrpSpPr/>
        <p:nvPr/>
      </p:nvGrpSpPr>
      <p:grpSpPr>
        <a:xfrm>
          <a:off x="0" y="0"/>
          <a:ext cx="0" cy="0"/>
          <a:chOff x="0" y="0"/>
          <a:chExt cx="0" cy="0"/>
        </a:xfrm>
      </p:grpSpPr>
      <p:sp>
        <p:nvSpPr>
          <p:cNvPr id="7" name="Titel 1"/>
          <p:cNvSpPr>
            <a:spLocks noGrp="1"/>
          </p:cNvSpPr>
          <p:nvPr>
            <p:ph type="title"/>
          </p:nvPr>
        </p:nvSpPr>
        <p:spPr>
          <a:xfrm>
            <a:off x="360000" y="360000"/>
            <a:ext cx="11466000" cy="792000"/>
          </a:xfrm>
        </p:spPr>
        <p:txBody>
          <a:bodyPr/>
          <a:lstStyle/>
          <a:p>
            <a:r>
              <a:rPr lang="de-DE"/>
              <a:t>Titelmasterformat durch Klicken bearbeiten</a:t>
            </a:r>
          </a:p>
        </p:txBody>
      </p:sp>
      <p:sp>
        <p:nvSpPr>
          <p:cNvPr id="8" name="Ecken des Rechtecks auf der gleichen Seite abrunden 24"/>
          <p:cNvSpPr/>
          <p:nvPr userDrawn="1"/>
        </p:nvSpPr>
        <p:spPr bwMode="auto">
          <a:xfrm>
            <a:off x="358775" y="4399438"/>
            <a:ext cx="11464925" cy="420212"/>
          </a:xfrm>
          <a:prstGeom prst="round2SameRect">
            <a:avLst>
              <a:gd name="adj1" fmla="val 11685"/>
              <a:gd name="adj2" fmla="val 0"/>
            </a:avLst>
          </a:prstGeom>
          <a:solidFill>
            <a:schemeClr val="accent1"/>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defTabSz="801688" eaLnBrk="0" hangingPunct="0"/>
            <a:endParaRPr lang="de-DE" sz="1200" noProof="1">
              <a:solidFill>
                <a:srgbClr val="04276E"/>
              </a:solidFill>
              <a:latin typeface="Calibri Light"/>
              <a:cs typeface="Calibri Light"/>
            </a:endParaRPr>
          </a:p>
        </p:txBody>
      </p:sp>
      <p:sp>
        <p:nvSpPr>
          <p:cNvPr id="9" name="Rechteck 8"/>
          <p:cNvSpPr/>
          <p:nvPr userDrawn="1"/>
        </p:nvSpPr>
        <p:spPr>
          <a:xfrm>
            <a:off x="35877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pPr>
              <a:spcBef>
                <a:spcPct val="25000"/>
              </a:spcBef>
            </a:pPr>
            <a:endParaRPr lang="de-DE" sz="1200" noProof="1">
              <a:solidFill>
                <a:schemeClr val="tx1"/>
              </a:solidFill>
              <a:latin typeface="Calibri Light"/>
              <a:cs typeface="Calibri Light"/>
            </a:endParaRPr>
          </a:p>
        </p:txBody>
      </p:sp>
      <p:sp>
        <p:nvSpPr>
          <p:cNvPr id="10" name="Ecken des Rechtecks auf der gleichen Seite abrunden 26"/>
          <p:cNvSpPr/>
          <p:nvPr userDrawn="1"/>
        </p:nvSpPr>
        <p:spPr bwMode="auto">
          <a:xfrm>
            <a:off x="358775" y="2646838"/>
            <a:ext cx="1720850" cy="420212"/>
          </a:xfrm>
          <a:prstGeom prst="round2SameRect">
            <a:avLst>
              <a:gd name="adj1" fmla="val 11685"/>
              <a:gd name="adj2" fmla="val 0"/>
            </a:avLst>
          </a:prstGeom>
          <a:solidFill>
            <a:schemeClr val="accent1"/>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300" u="none" strike="noStrike" cap="none" normalizeH="0" baseline="0" dirty="0">
              <a:ln>
                <a:noFill/>
              </a:ln>
              <a:solidFill>
                <a:schemeClr val="accent6"/>
              </a:solidFill>
              <a:effectLst/>
              <a:latin typeface="Calibri Light"/>
              <a:cs typeface="Calibri Light"/>
            </a:endParaRPr>
          </a:p>
        </p:txBody>
      </p:sp>
      <p:cxnSp>
        <p:nvCxnSpPr>
          <p:cNvPr id="11" name="Gerade Verbindung 36"/>
          <p:cNvCxnSpPr>
            <a:stCxn id="16" idx="2"/>
            <a:endCxn id="10" idx="0"/>
          </p:cNvCxnSpPr>
          <p:nvPr userDrawn="1"/>
        </p:nvCxnSpPr>
        <p:spPr bwMode="auto">
          <a:xfrm flipH="1">
            <a:off x="2079625" y="2856944"/>
            <a:ext cx="8023225"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 name="Gruppierung 37"/>
          <p:cNvGrpSpPr/>
          <p:nvPr userDrawn="1"/>
        </p:nvGrpSpPr>
        <p:grpSpPr>
          <a:xfrm rot="5400000">
            <a:off x="11411393" y="4553160"/>
            <a:ext cx="244197" cy="123683"/>
            <a:chOff x="4648201" y="2038350"/>
            <a:chExt cx="383204" cy="194088"/>
          </a:xfrm>
        </p:grpSpPr>
        <p:cxnSp>
          <p:nvCxnSpPr>
            <p:cNvPr id="13" name="Gerade Verbindung 38"/>
            <p:cNvCxnSpPr/>
            <p:nvPr/>
          </p:nvCxnSpPr>
          <p:spPr bwMode="auto">
            <a:xfrm flipH="1">
              <a:off x="4648201" y="2038350"/>
              <a:ext cx="196849"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Gerade Verbindung 39"/>
            <p:cNvCxnSpPr/>
            <p:nvPr/>
          </p:nvCxnSpPr>
          <p:spPr bwMode="auto">
            <a:xfrm>
              <a:off x="4845050" y="2038350"/>
              <a:ext cx="186355"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Ecken des Rechtecks auf der gleichen Seite abrunden 40"/>
          <p:cNvSpPr/>
          <p:nvPr userDrawn="1"/>
        </p:nvSpPr>
        <p:spPr bwMode="auto">
          <a:xfrm>
            <a:off x="10102850" y="2646838"/>
            <a:ext cx="1720850" cy="420212"/>
          </a:xfrm>
          <a:prstGeom prst="round2SameRect">
            <a:avLst>
              <a:gd name="adj1" fmla="val 5641"/>
              <a:gd name="adj2" fmla="val 0"/>
            </a:avLst>
          </a:prstGeom>
          <a:solidFill>
            <a:schemeClr val="accent6"/>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DE" sz="1300" u="none" strike="noStrike" cap="none" normalizeH="0" baseline="0" dirty="0">
              <a:ln>
                <a:noFill/>
              </a:ln>
              <a:solidFill>
                <a:schemeClr val="bg1"/>
              </a:solidFill>
              <a:effectLst/>
              <a:latin typeface="Calibri Light"/>
              <a:cs typeface="Calibri Light"/>
            </a:endParaRPr>
          </a:p>
        </p:txBody>
      </p:sp>
      <p:sp>
        <p:nvSpPr>
          <p:cNvPr id="17" name="Ecken des Rechtecks auf der gleichen Seite abrunden 92"/>
          <p:cNvSpPr/>
          <p:nvPr userDrawn="1"/>
        </p:nvSpPr>
        <p:spPr bwMode="auto">
          <a:xfrm>
            <a:off x="2307590" y="2646838"/>
            <a:ext cx="1720850" cy="420212"/>
          </a:xfrm>
          <a:prstGeom prst="round2SameRect">
            <a:avLst>
              <a:gd name="adj1" fmla="val 11685"/>
              <a:gd name="adj2" fmla="val 0"/>
            </a:avLst>
          </a:prstGeom>
          <a:solidFill>
            <a:schemeClr val="bg2">
              <a:lumMod val="20000"/>
              <a:lumOff val="8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sp>
        <p:nvSpPr>
          <p:cNvPr id="18" name="Ecken des Rechtecks auf der gleichen Seite abrunden 93"/>
          <p:cNvSpPr/>
          <p:nvPr userDrawn="1"/>
        </p:nvSpPr>
        <p:spPr bwMode="auto">
          <a:xfrm>
            <a:off x="4256405" y="2646838"/>
            <a:ext cx="1720850" cy="420212"/>
          </a:xfrm>
          <a:prstGeom prst="round2SameRect">
            <a:avLst>
              <a:gd name="adj1" fmla="val 11685"/>
              <a:gd name="adj2" fmla="val 0"/>
            </a:avLst>
          </a:prstGeom>
          <a:solidFill>
            <a:schemeClr val="bg2">
              <a:lumMod val="40000"/>
              <a:lumOff val="6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sp>
        <p:nvSpPr>
          <p:cNvPr id="19" name="Ecken des Rechtecks auf der gleichen Seite abrunden 94"/>
          <p:cNvSpPr/>
          <p:nvPr userDrawn="1"/>
        </p:nvSpPr>
        <p:spPr bwMode="auto">
          <a:xfrm>
            <a:off x="6205220" y="2646838"/>
            <a:ext cx="1720850" cy="420212"/>
          </a:xfrm>
          <a:prstGeom prst="round2SameRect">
            <a:avLst>
              <a:gd name="adj1" fmla="val 11685"/>
              <a:gd name="adj2" fmla="val 0"/>
            </a:avLst>
          </a:prstGeom>
          <a:solidFill>
            <a:schemeClr val="bg2">
              <a:lumMod val="60000"/>
              <a:lumOff val="40000"/>
            </a:schemeClr>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sp>
        <p:nvSpPr>
          <p:cNvPr id="20" name="Ecken des Rechtecks auf der gleichen Seite abrunden 95"/>
          <p:cNvSpPr/>
          <p:nvPr userDrawn="1"/>
        </p:nvSpPr>
        <p:spPr bwMode="auto">
          <a:xfrm>
            <a:off x="8154035" y="2646838"/>
            <a:ext cx="1720850" cy="420212"/>
          </a:xfrm>
          <a:prstGeom prst="round2SameRect">
            <a:avLst>
              <a:gd name="adj1" fmla="val 11685"/>
              <a:gd name="adj2" fmla="val 0"/>
            </a:avLst>
          </a:prstGeom>
          <a:solidFill>
            <a:schemeClr val="bg2"/>
          </a:solidFill>
          <a:ln w="6350" cap="flat" cmpd="sng" algn="ctr">
            <a:noFill/>
            <a:prstDash val="solid"/>
            <a:round/>
            <a:headEnd type="none" w="med" len="med"/>
            <a:tailEnd type="none" w="med" len="med"/>
          </a:ln>
          <a:effectLst/>
          <a:extLst/>
        </p:spPr>
        <p:txBody>
          <a:bodyPr vert="horz" wrap="none" lIns="0" tIns="0" rIns="0" bIns="36000" numCol="1" rtlCol="0" anchor="ctr" anchorCtr="0" compatLnSpc="1">
            <a:prstTxWarp prst="textNoShape">
              <a:avLst/>
            </a:prstTxWarp>
          </a:bodyPr>
          <a:lstStyle/>
          <a:p>
            <a:pPr algn="ctr"/>
            <a:endParaRPr lang="de-DE" sz="1300" dirty="0">
              <a:solidFill>
                <a:schemeClr val="accent6"/>
              </a:solidFill>
              <a:latin typeface="Calibri Light"/>
              <a:cs typeface="Calibri Light"/>
            </a:endParaRPr>
          </a:p>
        </p:txBody>
      </p:sp>
      <p:grpSp>
        <p:nvGrpSpPr>
          <p:cNvPr id="21" name="Gruppierung 96"/>
          <p:cNvGrpSpPr/>
          <p:nvPr userDrawn="1"/>
        </p:nvGrpSpPr>
        <p:grpSpPr>
          <a:xfrm rot="5400000">
            <a:off x="554667" y="4553160"/>
            <a:ext cx="244197" cy="123683"/>
            <a:chOff x="4648201" y="2038350"/>
            <a:chExt cx="383204" cy="194088"/>
          </a:xfrm>
        </p:grpSpPr>
        <p:cxnSp>
          <p:nvCxnSpPr>
            <p:cNvPr id="22" name="Gerade Verbindung 97"/>
            <p:cNvCxnSpPr/>
            <p:nvPr/>
          </p:nvCxnSpPr>
          <p:spPr bwMode="auto">
            <a:xfrm flipH="1">
              <a:off x="4648201" y="2038350"/>
              <a:ext cx="196849"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Gerade Verbindung 98"/>
            <p:cNvCxnSpPr/>
            <p:nvPr/>
          </p:nvCxnSpPr>
          <p:spPr bwMode="auto">
            <a:xfrm>
              <a:off x="4845050" y="2038350"/>
              <a:ext cx="186355" cy="1940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 name="Rechteck 23"/>
          <p:cNvSpPr/>
          <p:nvPr userDrawn="1"/>
        </p:nvSpPr>
        <p:spPr>
          <a:xfrm>
            <a:off x="230760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25" name="Rechteck 24"/>
          <p:cNvSpPr/>
          <p:nvPr userDrawn="1"/>
        </p:nvSpPr>
        <p:spPr>
          <a:xfrm>
            <a:off x="425642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26" name="Rechteck 25"/>
          <p:cNvSpPr/>
          <p:nvPr userDrawn="1"/>
        </p:nvSpPr>
        <p:spPr>
          <a:xfrm>
            <a:off x="620525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27" name="Rechteck 26"/>
          <p:cNvSpPr/>
          <p:nvPr userDrawn="1"/>
        </p:nvSpPr>
        <p:spPr>
          <a:xfrm>
            <a:off x="8154075"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32" name="Rechteck 31"/>
          <p:cNvSpPr/>
          <p:nvPr userDrawn="1"/>
        </p:nvSpPr>
        <p:spPr>
          <a:xfrm>
            <a:off x="10102900" y="3281166"/>
            <a:ext cx="1720800" cy="911422"/>
          </a:xfrm>
          <a:prstGeom prst="rect">
            <a:avLst/>
          </a:prstGeom>
          <a:solidFill>
            <a:schemeClr val="tx1">
              <a:lumMod val="20000"/>
              <a:lumOff val="80000"/>
            </a:schemeClr>
          </a:solidFill>
          <a:ln>
            <a:noFill/>
          </a:ln>
          <a:effectLst/>
          <a:scene3d>
            <a:camera prst="orthographicFront"/>
            <a:lightRig rig="threePt" dir="t">
              <a:rot lat="0" lon="0" rev="7500000"/>
            </a:lightRig>
          </a:scene3d>
        </p:spPr>
        <p:style>
          <a:lnRef idx="1">
            <a:schemeClr val="accent3"/>
          </a:lnRef>
          <a:fillRef idx="3">
            <a:schemeClr val="accent3"/>
          </a:fillRef>
          <a:effectRef idx="2">
            <a:schemeClr val="accent3"/>
          </a:effectRef>
          <a:fontRef idx="minor">
            <a:schemeClr val="lt1"/>
          </a:fontRef>
        </p:style>
        <p:txBody>
          <a:bodyPr spcFirstLastPara="0" vert="horz" wrap="square" lIns="108000" tIns="90000" rIns="108000" bIns="126000" numCol="1" spcCol="1693" anchor="ctr" anchorCtr="0">
            <a:noAutofit/>
          </a:bodyPr>
          <a:lstStyle/>
          <a:p>
            <a:endParaRPr lang="de-DE" sz="1200" dirty="0">
              <a:solidFill>
                <a:schemeClr val="tx1"/>
              </a:solidFill>
              <a:latin typeface="Calibri Light"/>
              <a:cs typeface="Calibri Light"/>
            </a:endParaRPr>
          </a:p>
        </p:txBody>
      </p:sp>
      <p:sp>
        <p:nvSpPr>
          <p:cNvPr id="33" name="Textplatzhalter 8"/>
          <p:cNvSpPr>
            <a:spLocks noGrp="1"/>
          </p:cNvSpPr>
          <p:nvPr>
            <p:ph type="body" sz="quarter" idx="21" hasCustomPrompt="1"/>
          </p:nvPr>
        </p:nvSpPr>
        <p:spPr>
          <a:xfrm>
            <a:off x="6302103" y="264094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4" name="Textplatzhalter 8"/>
          <p:cNvSpPr>
            <a:spLocks noGrp="1"/>
          </p:cNvSpPr>
          <p:nvPr>
            <p:ph type="body" sz="quarter" idx="22" hasCustomPrompt="1"/>
          </p:nvPr>
        </p:nvSpPr>
        <p:spPr>
          <a:xfrm>
            <a:off x="455658" y="2646838"/>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5" name="Textplatzhalter 8"/>
          <p:cNvSpPr>
            <a:spLocks noGrp="1"/>
          </p:cNvSpPr>
          <p:nvPr>
            <p:ph type="body" sz="quarter" idx="23" hasCustomPrompt="1"/>
          </p:nvPr>
        </p:nvSpPr>
        <p:spPr>
          <a:xfrm>
            <a:off x="2421572" y="264094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6" name="Textplatzhalter 8"/>
          <p:cNvSpPr>
            <a:spLocks noGrp="1"/>
          </p:cNvSpPr>
          <p:nvPr>
            <p:ph type="body" sz="quarter" idx="24" hasCustomPrompt="1"/>
          </p:nvPr>
        </p:nvSpPr>
        <p:spPr>
          <a:xfrm>
            <a:off x="4370387" y="2631055"/>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7" name="Textplatzhalter 8"/>
          <p:cNvSpPr>
            <a:spLocks noGrp="1"/>
          </p:cNvSpPr>
          <p:nvPr>
            <p:ph type="body" sz="quarter" idx="25" hasCustomPrompt="1"/>
          </p:nvPr>
        </p:nvSpPr>
        <p:spPr>
          <a:xfrm>
            <a:off x="8268017" y="2645720"/>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8" name="Textplatzhalter 8"/>
          <p:cNvSpPr>
            <a:spLocks noGrp="1"/>
          </p:cNvSpPr>
          <p:nvPr>
            <p:ph type="body" sz="quarter" idx="26" hasCustomPrompt="1"/>
          </p:nvPr>
        </p:nvSpPr>
        <p:spPr>
          <a:xfrm>
            <a:off x="4737666" y="4399438"/>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39" name="Textplatzhalter 8"/>
          <p:cNvSpPr>
            <a:spLocks noGrp="1"/>
          </p:cNvSpPr>
          <p:nvPr>
            <p:ph type="body" sz="quarter" idx="27" hasCustomPrompt="1"/>
          </p:nvPr>
        </p:nvSpPr>
        <p:spPr>
          <a:xfrm>
            <a:off x="10233931" y="2656424"/>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0" name="Textplatzhalter 8"/>
          <p:cNvSpPr>
            <a:spLocks noGrp="1"/>
          </p:cNvSpPr>
          <p:nvPr>
            <p:ph type="body" sz="quarter" idx="28" hasCustomPrompt="1"/>
          </p:nvPr>
        </p:nvSpPr>
        <p:spPr>
          <a:xfrm>
            <a:off x="455638"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1" name="Textplatzhalter 8"/>
          <p:cNvSpPr>
            <a:spLocks noGrp="1"/>
          </p:cNvSpPr>
          <p:nvPr>
            <p:ph type="body" sz="quarter" idx="29" hasCustomPrompt="1"/>
          </p:nvPr>
        </p:nvSpPr>
        <p:spPr>
          <a:xfrm>
            <a:off x="2421572"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2" name="Textplatzhalter 8"/>
          <p:cNvSpPr>
            <a:spLocks noGrp="1"/>
          </p:cNvSpPr>
          <p:nvPr>
            <p:ph type="body" sz="quarter" idx="30" hasCustomPrompt="1"/>
          </p:nvPr>
        </p:nvSpPr>
        <p:spPr>
          <a:xfrm>
            <a:off x="4370386"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3" name="Textplatzhalter 8"/>
          <p:cNvSpPr>
            <a:spLocks noGrp="1"/>
          </p:cNvSpPr>
          <p:nvPr>
            <p:ph type="body" sz="quarter" idx="31" hasCustomPrompt="1"/>
          </p:nvPr>
        </p:nvSpPr>
        <p:spPr>
          <a:xfrm>
            <a:off x="6302102"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4" name="Textplatzhalter 8"/>
          <p:cNvSpPr>
            <a:spLocks noGrp="1"/>
          </p:cNvSpPr>
          <p:nvPr>
            <p:ph type="body" sz="quarter" idx="32" hasCustomPrompt="1"/>
          </p:nvPr>
        </p:nvSpPr>
        <p:spPr>
          <a:xfrm>
            <a:off x="8268017"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
        <p:nvSpPr>
          <p:cNvPr id="45" name="Textplatzhalter 8"/>
          <p:cNvSpPr>
            <a:spLocks noGrp="1"/>
          </p:cNvSpPr>
          <p:nvPr>
            <p:ph type="body" sz="quarter" idx="33" hasCustomPrompt="1"/>
          </p:nvPr>
        </p:nvSpPr>
        <p:spPr>
          <a:xfrm>
            <a:off x="10233930" y="3406296"/>
            <a:ext cx="1737949" cy="432000"/>
          </a:xfrm>
          <a:noFill/>
          <a:ln w="12700">
            <a:noFill/>
            <a:miter lim="800000"/>
          </a:ln>
        </p:spPr>
        <p:txBody>
          <a:bodyPr vert="horz" lIns="0" tIns="0" rIns="0" bIns="25200" rtlCol="0" anchor="ctr" anchorCtr="0">
            <a:noAutofit/>
          </a:bodyPr>
          <a:lstStyle>
            <a:lvl1pPr marL="0" indent="0">
              <a:buNone/>
              <a:defRPr lang="de-DE" sz="1400" baseline="0" dirty="0">
                <a:solidFill>
                  <a:schemeClr val="tx1"/>
                </a:solidFill>
              </a:defRPr>
            </a:lvl1pPr>
          </a:lstStyle>
          <a:p>
            <a:pPr lvl="0"/>
            <a:r>
              <a:rPr lang="de-DE" dirty="0"/>
              <a:t>Inhalt ergänzen.</a:t>
            </a:r>
          </a:p>
        </p:txBody>
      </p:sp>
    </p:spTree>
    <p:extLst>
      <p:ext uri="{BB962C8B-B14F-4D97-AF65-F5344CB8AC3E}">
        <p14:creationId xmlns:p14="http://schemas.microsoft.com/office/powerpoint/2010/main" val="2526340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rtner-/Referenzübersicht">
    <p:spTree>
      <p:nvGrpSpPr>
        <p:cNvPr id="1" name=""/>
        <p:cNvGrpSpPr/>
        <p:nvPr/>
      </p:nvGrpSpPr>
      <p:grpSpPr>
        <a:xfrm>
          <a:off x="0" y="0"/>
          <a:ext cx="0" cy="0"/>
          <a:chOff x="0" y="0"/>
          <a:chExt cx="0" cy="0"/>
        </a:xfrm>
      </p:grpSpPr>
      <p:sp>
        <p:nvSpPr>
          <p:cNvPr id="12" name="Textplatzhalter 8"/>
          <p:cNvSpPr>
            <a:spLocks noGrp="1"/>
          </p:cNvSpPr>
          <p:nvPr>
            <p:ph type="body" sz="quarter" idx="15" hasCustomPrompt="1"/>
          </p:nvPr>
        </p:nvSpPr>
        <p:spPr>
          <a:xfrm>
            <a:off x="2201334" y="1574601"/>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2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30" name="Textplatzhalter 8"/>
          <p:cNvSpPr>
            <a:spLocks noGrp="1"/>
          </p:cNvSpPr>
          <p:nvPr>
            <p:ph type="body" sz="quarter" idx="17" hasCustomPrompt="1"/>
          </p:nvPr>
        </p:nvSpPr>
        <p:spPr>
          <a:xfrm>
            <a:off x="2201334" y="2275803"/>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2" name="Textplatzhalter 8"/>
          <p:cNvSpPr>
            <a:spLocks noGrp="1"/>
          </p:cNvSpPr>
          <p:nvPr>
            <p:ph type="body" sz="quarter" idx="19" hasCustomPrompt="1"/>
          </p:nvPr>
        </p:nvSpPr>
        <p:spPr>
          <a:xfrm>
            <a:off x="2201334" y="2977005"/>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4" name="Textplatzhalter 8"/>
          <p:cNvSpPr>
            <a:spLocks noGrp="1"/>
          </p:cNvSpPr>
          <p:nvPr>
            <p:ph type="body" sz="quarter" idx="21" hasCustomPrompt="1"/>
          </p:nvPr>
        </p:nvSpPr>
        <p:spPr>
          <a:xfrm>
            <a:off x="2201334" y="3678207"/>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6" name="Textplatzhalter 8"/>
          <p:cNvSpPr>
            <a:spLocks noGrp="1"/>
          </p:cNvSpPr>
          <p:nvPr>
            <p:ph type="body" sz="quarter" idx="23" hasCustomPrompt="1"/>
          </p:nvPr>
        </p:nvSpPr>
        <p:spPr>
          <a:xfrm>
            <a:off x="2201334" y="4379409"/>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38" name="Textplatzhalter 8"/>
          <p:cNvSpPr>
            <a:spLocks noGrp="1"/>
          </p:cNvSpPr>
          <p:nvPr>
            <p:ph type="body" sz="quarter" idx="25" hasCustomPrompt="1"/>
          </p:nvPr>
        </p:nvSpPr>
        <p:spPr>
          <a:xfrm>
            <a:off x="2201334" y="5080611"/>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sp>
        <p:nvSpPr>
          <p:cNvPr id="40" name="Textplatzhalter 8"/>
          <p:cNvSpPr>
            <a:spLocks noGrp="1"/>
          </p:cNvSpPr>
          <p:nvPr>
            <p:ph type="body" sz="quarter" idx="27" hasCustomPrompt="1"/>
          </p:nvPr>
        </p:nvSpPr>
        <p:spPr>
          <a:xfrm>
            <a:off x="2201334" y="5781813"/>
            <a:ext cx="9624666" cy="432000"/>
          </a:xfrm>
          <a:noFill/>
          <a:ln w="12700">
            <a:noFill/>
            <a:miter lim="800000"/>
          </a:ln>
        </p:spPr>
        <p:txBody>
          <a:bodyPr vert="horz" lIns="0" tIns="0" rIns="0" bIns="28800" rtlCol="0" anchor="ctr" anchorCtr="0">
            <a:noAutofit/>
          </a:bodyPr>
          <a:lstStyle>
            <a:lvl1pPr marL="0" indent="0">
              <a:buNone/>
              <a:defRPr lang="de-DE" sz="1600" baseline="0" dirty="0">
                <a:solidFill>
                  <a:schemeClr val="accent6"/>
                </a:solidFill>
              </a:defRPr>
            </a:lvl1pPr>
          </a:lstStyle>
          <a:p>
            <a:pPr lvl="0"/>
            <a:r>
              <a:rPr lang="de-DE" dirty="0"/>
              <a:t>Inhalt ergänzen.</a:t>
            </a:r>
          </a:p>
        </p:txBody>
      </p:sp>
      <p:cxnSp>
        <p:nvCxnSpPr>
          <p:cNvPr id="3" name="Gerade Verbindung 2"/>
          <p:cNvCxnSpPr/>
          <p:nvPr userDrawn="1"/>
        </p:nvCxnSpPr>
        <p:spPr>
          <a:xfrm>
            <a:off x="360000" y="1440000"/>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userDrawn="1"/>
        </p:nvCxnSpPr>
        <p:spPr>
          <a:xfrm>
            <a:off x="360000" y="6348413"/>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userDrawn="1"/>
        </p:nvCxnSpPr>
        <p:spPr>
          <a:xfrm>
            <a:off x="360000" y="2141202"/>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userDrawn="1"/>
        </p:nvCxnSpPr>
        <p:spPr>
          <a:xfrm>
            <a:off x="360000" y="2842404"/>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60000" y="3543606"/>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6" name="Gerade Verbindung 25"/>
          <p:cNvCxnSpPr/>
          <p:nvPr userDrawn="1"/>
        </p:nvCxnSpPr>
        <p:spPr>
          <a:xfrm>
            <a:off x="360000" y="4244808"/>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userDrawn="1"/>
        </p:nvCxnSpPr>
        <p:spPr>
          <a:xfrm>
            <a:off x="360000" y="4946010"/>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a:off x="360000" y="5647212"/>
            <a:ext cx="11466000" cy="0"/>
          </a:xfrm>
          <a:prstGeom prst="line">
            <a:avLst/>
          </a:prstGeom>
          <a:ln w="9525" cmpd="sng">
            <a:solidFill>
              <a:schemeClr val="accent5"/>
            </a:solidFill>
          </a:ln>
        </p:spPr>
        <p:style>
          <a:lnRef idx="2">
            <a:schemeClr val="accent1"/>
          </a:lnRef>
          <a:fillRef idx="0">
            <a:schemeClr val="accent1"/>
          </a:fillRef>
          <a:effectRef idx="1">
            <a:schemeClr val="accent1"/>
          </a:effectRef>
          <a:fontRef idx="minor">
            <a:schemeClr val="tx1"/>
          </a:fontRef>
        </p:style>
      </p:cxnSp>
      <p:sp>
        <p:nvSpPr>
          <p:cNvPr id="7" name="Bildplatzhalter 6"/>
          <p:cNvSpPr>
            <a:spLocks noGrp="1"/>
          </p:cNvSpPr>
          <p:nvPr>
            <p:ph type="pic" sz="quarter" idx="28" hasCustomPrompt="1"/>
          </p:nvPr>
        </p:nvSpPr>
        <p:spPr>
          <a:xfrm>
            <a:off x="360000" y="1502601"/>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2" name="Bildplatzhalter 6"/>
          <p:cNvSpPr>
            <a:spLocks noGrp="1"/>
          </p:cNvSpPr>
          <p:nvPr>
            <p:ph type="pic" sz="quarter" idx="29" hasCustomPrompt="1"/>
          </p:nvPr>
        </p:nvSpPr>
        <p:spPr>
          <a:xfrm>
            <a:off x="360000" y="2203803"/>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3" name="Bildplatzhalter 6"/>
          <p:cNvSpPr>
            <a:spLocks noGrp="1"/>
          </p:cNvSpPr>
          <p:nvPr>
            <p:ph type="pic" sz="quarter" idx="30" hasCustomPrompt="1"/>
          </p:nvPr>
        </p:nvSpPr>
        <p:spPr>
          <a:xfrm>
            <a:off x="360000" y="2905005"/>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4" name="Bildplatzhalter 6"/>
          <p:cNvSpPr>
            <a:spLocks noGrp="1"/>
          </p:cNvSpPr>
          <p:nvPr>
            <p:ph type="pic" sz="quarter" idx="31" hasCustomPrompt="1"/>
          </p:nvPr>
        </p:nvSpPr>
        <p:spPr>
          <a:xfrm>
            <a:off x="360000" y="3606207"/>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5" name="Bildplatzhalter 6"/>
          <p:cNvSpPr>
            <a:spLocks noGrp="1"/>
          </p:cNvSpPr>
          <p:nvPr>
            <p:ph type="pic" sz="quarter" idx="32" hasCustomPrompt="1"/>
          </p:nvPr>
        </p:nvSpPr>
        <p:spPr>
          <a:xfrm>
            <a:off x="360000" y="4307409"/>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6" name="Bildplatzhalter 6"/>
          <p:cNvSpPr>
            <a:spLocks noGrp="1"/>
          </p:cNvSpPr>
          <p:nvPr>
            <p:ph type="pic" sz="quarter" idx="33" hasCustomPrompt="1"/>
          </p:nvPr>
        </p:nvSpPr>
        <p:spPr>
          <a:xfrm>
            <a:off x="360000" y="5008611"/>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
        <p:nvSpPr>
          <p:cNvPr id="47" name="Bildplatzhalter 6"/>
          <p:cNvSpPr>
            <a:spLocks noGrp="1"/>
          </p:cNvSpPr>
          <p:nvPr>
            <p:ph type="pic" sz="quarter" idx="34" hasCustomPrompt="1"/>
          </p:nvPr>
        </p:nvSpPr>
        <p:spPr>
          <a:xfrm>
            <a:off x="360000" y="5709813"/>
            <a:ext cx="1620000" cy="576000"/>
          </a:xfrm>
        </p:spPr>
        <p:txBody>
          <a:bodyPr anchor="ctr" anchorCtr="0"/>
          <a:lstStyle>
            <a:lvl1pPr marL="0" indent="0" algn="ctr">
              <a:buFont typeface="Arial"/>
              <a:buNone/>
              <a:defRPr sz="1400" baseline="0">
                <a:solidFill>
                  <a:schemeClr val="bg2"/>
                </a:solidFill>
              </a:defRPr>
            </a:lvl1pPr>
          </a:lstStyle>
          <a:p>
            <a:r>
              <a:rPr lang="de-DE" dirty="0"/>
              <a:t>Partner- oder Referenzlogo</a:t>
            </a:r>
          </a:p>
        </p:txBody>
      </p:sp>
    </p:spTree>
    <p:extLst>
      <p:ext uri="{BB962C8B-B14F-4D97-AF65-F5344CB8AC3E}">
        <p14:creationId xmlns:p14="http://schemas.microsoft.com/office/powerpoint/2010/main" val="3092308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nhaltselement Grafik">
    <p:spTree>
      <p:nvGrpSpPr>
        <p:cNvPr id="1" name=""/>
        <p:cNvGrpSpPr/>
        <p:nvPr/>
      </p:nvGrpSpPr>
      <p:grpSpPr>
        <a:xfrm>
          <a:off x="0" y="0"/>
          <a:ext cx="0" cy="0"/>
          <a:chOff x="0" y="0"/>
          <a:chExt cx="0" cy="0"/>
        </a:xfrm>
      </p:grpSpPr>
      <p:sp>
        <p:nvSpPr>
          <p:cNvPr id="7"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endParaRPr lang="de-DE" dirty="0"/>
          </a:p>
        </p:txBody>
      </p:sp>
      <p:sp>
        <p:nvSpPr>
          <p:cNvPr id="6" name="WordArt 2"/>
          <p:cNvSpPr>
            <a:spLocks noChangeArrowheads="1" noChangeShapeType="1" noTextEdit="1"/>
          </p:cNvSpPr>
          <p:nvPr userDrawn="1"/>
        </p:nvSpPr>
        <p:spPr bwMode="gray">
          <a:xfrm rot="432278">
            <a:off x="5280631" y="1727197"/>
            <a:ext cx="1562554" cy="2560487"/>
          </a:xfrm>
          <a:prstGeom prst="rect">
            <a:avLst/>
          </a:prstGeom>
        </p:spPr>
        <p:txBody>
          <a:bodyPr wrap="none" fromWordArt="1">
            <a:prstTxWarp prst="textPlain">
              <a:avLst>
                <a:gd name="adj" fmla="val 50000"/>
              </a:avLst>
            </a:prstTxWarp>
          </a:bodyPr>
          <a:lstStyle/>
          <a:p>
            <a:pPr algn="ctr"/>
            <a:r>
              <a:rPr lang="de-DE" sz="3600" kern="10" dirty="0">
                <a:ln w="19050">
                  <a:solidFill>
                    <a:srgbClr val="FFFFFF"/>
                  </a:solidFill>
                  <a:round/>
                  <a:headEnd/>
                  <a:tailEnd/>
                </a:ln>
                <a:solidFill>
                  <a:srgbClr val="BED054"/>
                </a:solidFill>
                <a:effectLst>
                  <a:outerShdw dist="63500" dir="2212194" algn="ctr" rotWithShape="0">
                    <a:srgbClr val="000000">
                      <a:alpha val="50000"/>
                    </a:srgbClr>
                  </a:outerShdw>
                </a:effectLst>
                <a:latin typeface="Arial Black"/>
              </a:rPr>
              <a:t>?</a:t>
            </a:r>
          </a:p>
        </p:txBody>
      </p:sp>
      <p:sp>
        <p:nvSpPr>
          <p:cNvPr id="8" name="WordArt 5"/>
          <p:cNvSpPr>
            <a:spLocks noChangeArrowheads="1" noChangeShapeType="1" noTextEdit="1"/>
          </p:cNvSpPr>
          <p:nvPr userDrawn="1"/>
        </p:nvSpPr>
        <p:spPr bwMode="gray">
          <a:xfrm rot="21143795">
            <a:off x="4257014" y="3077435"/>
            <a:ext cx="1187390" cy="1947096"/>
          </a:xfrm>
          <a:prstGeom prst="rect">
            <a:avLst/>
          </a:prstGeom>
        </p:spPr>
        <p:txBody>
          <a:bodyPr wrap="none" fromWordArt="1">
            <a:prstTxWarp prst="textPlain">
              <a:avLst>
                <a:gd name="adj" fmla="val 50000"/>
              </a:avLst>
            </a:prstTxWarp>
          </a:bodyPr>
          <a:lstStyle/>
          <a:p>
            <a:pPr algn="ctr"/>
            <a:r>
              <a:rPr lang="de-DE" sz="3600" kern="10" dirty="0">
                <a:ln w="19050">
                  <a:solidFill>
                    <a:srgbClr val="FFFFFF"/>
                  </a:solidFill>
                  <a:round/>
                  <a:headEnd/>
                  <a:tailEnd/>
                </a:ln>
                <a:solidFill>
                  <a:srgbClr val="F5A748"/>
                </a:solidFill>
                <a:effectLst>
                  <a:outerShdw dist="63500" dir="2212194" algn="ctr" rotWithShape="0">
                    <a:srgbClr val="000000">
                      <a:alpha val="50000"/>
                    </a:srgbClr>
                  </a:outerShdw>
                </a:effectLst>
                <a:latin typeface="Arial Black"/>
              </a:rPr>
              <a:t>?</a:t>
            </a:r>
          </a:p>
        </p:txBody>
      </p:sp>
      <p:sp>
        <p:nvSpPr>
          <p:cNvPr id="11" name="WordArt 6"/>
          <p:cNvSpPr>
            <a:spLocks noChangeArrowheads="1" noChangeShapeType="1" noTextEdit="1"/>
          </p:cNvSpPr>
          <p:nvPr userDrawn="1"/>
        </p:nvSpPr>
        <p:spPr bwMode="gray">
          <a:xfrm>
            <a:off x="5267091" y="2528168"/>
            <a:ext cx="2337265" cy="3519029"/>
          </a:xfrm>
          <a:prstGeom prst="rect">
            <a:avLst/>
          </a:prstGeom>
        </p:spPr>
        <p:txBody>
          <a:bodyPr wrap="none" fromWordArt="1">
            <a:prstTxWarp prst="textPlain">
              <a:avLst>
                <a:gd name="adj" fmla="val 50000"/>
              </a:avLst>
            </a:prstTxWarp>
          </a:bodyPr>
          <a:lstStyle/>
          <a:p>
            <a:pPr algn="ctr"/>
            <a:r>
              <a:rPr lang="de-DE" sz="3600" kern="10" dirty="0">
                <a:ln w="19050">
                  <a:solidFill>
                    <a:srgbClr val="FFFFFF"/>
                  </a:solidFill>
                  <a:round/>
                  <a:headEnd/>
                  <a:tailEnd/>
                </a:ln>
                <a:solidFill>
                  <a:srgbClr val="C4DCF1"/>
                </a:solidFill>
                <a:effectLst>
                  <a:outerShdw dist="63500" dir="2212194" algn="ctr" rotWithShape="0">
                    <a:srgbClr val="000000">
                      <a:alpha val="50000"/>
                    </a:srgbClr>
                  </a:outerShdw>
                </a:effectLst>
                <a:latin typeface="Arial Black"/>
              </a:rPr>
              <a:t>?</a:t>
            </a:r>
          </a:p>
        </p:txBody>
      </p:sp>
    </p:spTree>
    <p:extLst>
      <p:ext uri="{BB962C8B-B14F-4D97-AF65-F5344CB8AC3E}">
        <p14:creationId xmlns:p14="http://schemas.microsoft.com/office/powerpoint/2010/main" val="18493071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nhaltselement">
    <p:spTree>
      <p:nvGrpSpPr>
        <p:cNvPr id="1" name=""/>
        <p:cNvGrpSpPr/>
        <p:nvPr/>
      </p:nvGrpSpPr>
      <p:grpSpPr>
        <a:xfrm>
          <a:off x="0" y="0"/>
          <a:ext cx="0" cy="0"/>
          <a:chOff x="0" y="0"/>
          <a:chExt cx="0" cy="0"/>
        </a:xfrm>
      </p:grpSpPr>
      <p:sp>
        <p:nvSpPr>
          <p:cNvPr id="1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a:t>Titelmasterformat durch Klicken bearbeiten</a:t>
            </a:r>
          </a:p>
        </p:txBody>
      </p:sp>
      <p:sp>
        <p:nvSpPr>
          <p:cNvPr id="19" name="Rechteck 18"/>
          <p:cNvSpPr/>
          <p:nvPr userDrawn="1"/>
        </p:nvSpPr>
        <p:spPr>
          <a:xfrm>
            <a:off x="0" y="0"/>
            <a:ext cx="12204000" cy="180000"/>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7" name="Textplatzhalter 6"/>
          <p:cNvSpPr>
            <a:spLocks noGrp="1"/>
          </p:cNvSpPr>
          <p:nvPr>
            <p:ph type="body" sz="quarter" idx="10"/>
          </p:nvPr>
        </p:nvSpPr>
        <p:spPr>
          <a:xfrm>
            <a:off x="360000" y="1440000"/>
            <a:ext cx="11466000" cy="4896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17355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Deckblatt">
    <p:spTree>
      <p:nvGrpSpPr>
        <p:cNvPr id="1" name=""/>
        <p:cNvGrpSpPr/>
        <p:nvPr/>
      </p:nvGrpSpPr>
      <p:grpSpPr>
        <a:xfrm>
          <a:off x="0" y="0"/>
          <a:ext cx="0" cy="0"/>
          <a:chOff x="0" y="0"/>
          <a:chExt cx="0" cy="0"/>
        </a:xfrm>
      </p:grpSpPr>
      <p:sp>
        <p:nvSpPr>
          <p:cNvPr id="21" name="Rechteck 20"/>
          <p:cNvSpPr/>
          <p:nvPr userDrawn="1"/>
        </p:nvSpPr>
        <p:spPr>
          <a:xfrm>
            <a:off x="0" y="0"/>
            <a:ext cx="12204000" cy="180000"/>
          </a:xfrm>
          <a:prstGeom prst="rect">
            <a:avLst/>
          </a:prstGeom>
          <a:solidFill>
            <a:srgbClr val="0427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1817840" y="2203450"/>
            <a:ext cx="8810246"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5814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7135204C-EAED-492B-AA2D-95450543BB76}"/>
              </a:ext>
            </a:extLst>
          </p:cNvPr>
          <p:cNvPicPr>
            <a:picLocks noChangeAspect="1"/>
          </p:cNvPicPr>
          <p:nvPr userDrawn="1"/>
        </p:nvPicPr>
        <p:blipFill>
          <a:blip r:embed="rId2"/>
          <a:stretch>
            <a:fillRect/>
          </a:stretch>
        </p:blipFill>
        <p:spPr>
          <a:xfrm>
            <a:off x="10308348" y="5877609"/>
            <a:ext cx="1284316" cy="502920"/>
          </a:xfrm>
          <a:prstGeom prst="rect">
            <a:avLst/>
          </a:prstGeom>
        </p:spPr>
      </p:pic>
    </p:spTree>
    <p:extLst>
      <p:ext uri="{BB962C8B-B14F-4D97-AF65-F5344CB8AC3E}">
        <p14:creationId xmlns:p14="http://schemas.microsoft.com/office/powerpoint/2010/main" val="287478166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7372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C8ECFC4E-E716-4953-BFE7-675DA9902558}"/>
              </a:ext>
            </a:extLst>
          </p:cNvPr>
          <p:cNvPicPr>
            <a:picLocks noChangeAspect="1"/>
          </p:cNvPicPr>
          <p:nvPr userDrawn="1"/>
        </p:nvPicPr>
        <p:blipFill>
          <a:blip r:embed="rId2"/>
          <a:stretch>
            <a:fillRect/>
          </a:stretch>
        </p:blipFill>
        <p:spPr>
          <a:xfrm>
            <a:off x="10308348" y="5877609"/>
            <a:ext cx="1284316" cy="502920"/>
          </a:xfrm>
          <a:prstGeom prst="rect">
            <a:avLst/>
          </a:prstGeom>
        </p:spPr>
      </p:pic>
    </p:spTree>
    <p:extLst>
      <p:ext uri="{BB962C8B-B14F-4D97-AF65-F5344CB8AC3E}">
        <p14:creationId xmlns:p14="http://schemas.microsoft.com/office/powerpoint/2010/main" val="95104076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ckblatt">
    <p:spTree>
      <p:nvGrpSpPr>
        <p:cNvPr id="1" name=""/>
        <p:cNvGrpSpPr/>
        <p:nvPr/>
      </p:nvGrpSpPr>
      <p:grpSpPr>
        <a:xfrm>
          <a:off x="0" y="0"/>
          <a:ext cx="0" cy="0"/>
          <a:chOff x="0" y="0"/>
          <a:chExt cx="0" cy="0"/>
        </a:xfrm>
      </p:grpSpPr>
      <p:sp>
        <p:nvSpPr>
          <p:cNvPr id="6" name="Bildplatzhalter 6"/>
          <p:cNvSpPr>
            <a:spLocks noGrp="1"/>
          </p:cNvSpPr>
          <p:nvPr>
            <p:ph type="pic" sz="quarter" idx="13"/>
          </p:nvPr>
        </p:nvSpPr>
        <p:spPr>
          <a:xfrm>
            <a:off x="0" y="180000"/>
            <a:ext cx="12186000" cy="6678000"/>
          </a:xfrm>
          <a:noFill/>
          <a:ln>
            <a:noFill/>
          </a:ln>
        </p:spPr>
        <p:txBody>
          <a:bodyPr anchor="ctr"/>
          <a:lstStyle>
            <a:lvl1pPr marL="0" indent="0" algn="ctr">
              <a:buNone/>
              <a:defRPr sz="1400" baseline="0">
                <a:solidFill>
                  <a:srgbClr val="F5A748"/>
                </a:solidFill>
              </a:defRPr>
            </a:lvl1pPr>
          </a:lstStyle>
          <a:p>
            <a:r>
              <a:rPr lang="de-DE" dirty="0"/>
              <a:t>Bild durch Klicken auf Symbol hinzufügen</a:t>
            </a:r>
          </a:p>
        </p:txBody>
      </p:sp>
      <p:sp>
        <p:nvSpPr>
          <p:cNvPr id="7" name="Titel 1"/>
          <p:cNvSpPr>
            <a:spLocks noGrp="1"/>
          </p:cNvSpPr>
          <p:nvPr>
            <p:ph type="title" hasCustomPrompt="1"/>
          </p:nvPr>
        </p:nvSpPr>
        <p:spPr>
          <a:xfrm>
            <a:off x="-1" y="4920797"/>
            <a:ext cx="6099175" cy="725941"/>
          </a:xfrm>
          <a:solidFill>
            <a:schemeClr val="bg1">
              <a:alpha val="60000"/>
            </a:schemeClr>
          </a:solidFill>
        </p:spPr>
        <p:txBody>
          <a:bodyPr lIns="360000" tIns="108000" rIns="0" bIns="108000" anchor="b" anchorCtr="0">
            <a:spAutoFit/>
          </a:bodyPr>
          <a:lstStyle>
            <a:lvl1pPr>
              <a:defRPr sz="3600" b="0" i="0" cap="none">
                <a:solidFill>
                  <a:srgbClr val="04276E"/>
                </a:solidFill>
                <a:latin typeface="Calibri Light"/>
                <a:cs typeface="Calibri Light"/>
              </a:defRPr>
            </a:lvl1pPr>
          </a:lstStyle>
          <a:p>
            <a:r>
              <a:rPr lang="de-DE" dirty="0"/>
              <a:t>Headline bearbeiten</a:t>
            </a:r>
          </a:p>
        </p:txBody>
      </p:sp>
      <p:sp>
        <p:nvSpPr>
          <p:cNvPr id="20" name="Textplatzhalter 9"/>
          <p:cNvSpPr>
            <a:spLocks noGrp="1"/>
          </p:cNvSpPr>
          <p:nvPr>
            <p:ph type="body" sz="quarter" idx="15" hasCustomPrompt="1"/>
          </p:nvPr>
        </p:nvSpPr>
        <p:spPr>
          <a:xfrm>
            <a:off x="0" y="5646738"/>
            <a:ext cx="6099175" cy="492099"/>
          </a:xfrm>
          <a:solidFill>
            <a:schemeClr val="bg1">
              <a:alpha val="60000"/>
            </a:schemeClr>
          </a:solidFill>
          <a:ln>
            <a:noFill/>
          </a:ln>
        </p:spPr>
        <p:txBody>
          <a:bodyPr wrap="square" lIns="360000" tIns="0" rIns="0" bIns="180000" anchor="t" anchorCtr="0">
            <a:spAutoFit/>
          </a:bodyPr>
          <a:lstStyle>
            <a:lvl1pPr marL="0" indent="0">
              <a:buNone/>
              <a:defRPr sz="2200" b="0" i="0" baseline="0">
                <a:solidFill>
                  <a:srgbClr val="F5A748"/>
                </a:solidFill>
                <a:latin typeface="Calibri Light"/>
                <a:cs typeface="Calibri Light"/>
              </a:defRPr>
            </a:lvl1pPr>
          </a:lstStyle>
          <a:p>
            <a:pPr lvl="0"/>
            <a:r>
              <a:rPr lang="de-DE" dirty="0" err="1"/>
              <a:t>Subline</a:t>
            </a:r>
            <a:r>
              <a:rPr lang="de-DE" dirty="0"/>
              <a:t> bearbeiten</a:t>
            </a:r>
          </a:p>
        </p:txBody>
      </p:sp>
      <p:sp>
        <p:nvSpPr>
          <p:cNvPr id="21" name="Rechteck 20"/>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04374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Deckblatt">
    <p:spTree>
      <p:nvGrpSpPr>
        <p:cNvPr id="1" name=""/>
        <p:cNvGrpSpPr/>
        <p:nvPr/>
      </p:nvGrpSpPr>
      <p:grpSpPr>
        <a:xfrm>
          <a:off x="0" y="0"/>
          <a:ext cx="0" cy="0"/>
          <a:chOff x="0" y="0"/>
          <a:chExt cx="0" cy="0"/>
        </a:xfrm>
      </p:grpSpPr>
      <p:sp>
        <p:nvSpPr>
          <p:cNvPr id="6" name="Bildplatzhalter 6"/>
          <p:cNvSpPr>
            <a:spLocks noGrp="1"/>
          </p:cNvSpPr>
          <p:nvPr>
            <p:ph type="pic" sz="quarter" idx="13"/>
          </p:nvPr>
        </p:nvSpPr>
        <p:spPr>
          <a:xfrm>
            <a:off x="0" y="180000"/>
            <a:ext cx="12186000" cy="6678000"/>
          </a:xfrm>
          <a:noFill/>
          <a:ln>
            <a:noFill/>
          </a:ln>
        </p:spPr>
        <p:txBody>
          <a:bodyPr anchor="ctr"/>
          <a:lstStyle>
            <a:lvl1pPr marL="0" indent="0" algn="ctr">
              <a:buNone/>
              <a:defRPr sz="1400" baseline="0">
                <a:solidFill>
                  <a:srgbClr val="F5A748"/>
                </a:solidFill>
              </a:defRPr>
            </a:lvl1pPr>
          </a:lstStyle>
          <a:p>
            <a:r>
              <a:rPr lang="de-DE"/>
              <a:t>Bild durch Klicken auf Symbol hinzufügen</a:t>
            </a:r>
            <a:endParaRPr lang="de-DE" dirty="0"/>
          </a:p>
        </p:txBody>
      </p:sp>
      <p:sp>
        <p:nvSpPr>
          <p:cNvPr id="7" name="Titel 1"/>
          <p:cNvSpPr>
            <a:spLocks noGrp="1"/>
          </p:cNvSpPr>
          <p:nvPr>
            <p:ph type="title" hasCustomPrompt="1"/>
          </p:nvPr>
        </p:nvSpPr>
        <p:spPr>
          <a:xfrm>
            <a:off x="-1" y="4920797"/>
            <a:ext cx="6099175" cy="725941"/>
          </a:xfrm>
          <a:solidFill>
            <a:schemeClr val="bg1">
              <a:alpha val="60000"/>
            </a:schemeClr>
          </a:solidFill>
        </p:spPr>
        <p:txBody>
          <a:bodyPr lIns="360000" tIns="108000" rIns="0" bIns="108000" anchor="b" anchorCtr="0">
            <a:spAutoFit/>
          </a:bodyPr>
          <a:lstStyle>
            <a:lvl1pPr>
              <a:defRPr sz="3600" b="0" i="0" cap="none">
                <a:solidFill>
                  <a:srgbClr val="04276E"/>
                </a:solidFill>
                <a:latin typeface="Calibri Light"/>
                <a:cs typeface="Calibri Light"/>
              </a:defRPr>
            </a:lvl1pPr>
          </a:lstStyle>
          <a:p>
            <a:r>
              <a:rPr lang="de-DE" dirty="0"/>
              <a:t>Headline bearbeiten</a:t>
            </a:r>
          </a:p>
        </p:txBody>
      </p:sp>
      <p:sp>
        <p:nvSpPr>
          <p:cNvPr id="17" name="Textplatzhalter 16"/>
          <p:cNvSpPr>
            <a:spLocks noGrp="1"/>
          </p:cNvSpPr>
          <p:nvPr>
            <p:ph type="body" sz="quarter" idx="16"/>
          </p:nvPr>
        </p:nvSpPr>
        <p:spPr>
          <a:xfrm>
            <a:off x="4200175" y="465667"/>
            <a:ext cx="3798000" cy="1227600"/>
          </a:xfrm>
          <a:blipFill rotWithShape="1">
            <a:blip r:embed="rId2" cstate="screen">
              <a:extLst>
                <a:ext uri="{28A0092B-C50C-407E-A947-70E740481C1C}">
                  <a14:useLocalDpi xmlns:a14="http://schemas.microsoft.com/office/drawing/2010/main"/>
                </a:ext>
              </a:extLst>
            </a:blip>
            <a:stretch>
              <a:fillRect/>
            </a:stretch>
          </a:blipFill>
        </p:spPr>
        <p:txBody>
          <a:bodyPr lIns="0" tIns="0" rIns="0" bIns="0" anchor="ctr" anchorCtr="0"/>
          <a:lstStyle>
            <a:lvl1pPr marL="0" indent="0">
              <a:buFontTx/>
              <a:buNone/>
              <a:defRPr sz="100">
                <a:noFill/>
              </a:defRPr>
            </a:lvl1pPr>
            <a:lvl2pPr marL="457200" indent="0">
              <a:buFontTx/>
              <a:buNone/>
              <a:defRPr sz="100">
                <a:noFill/>
              </a:defRPr>
            </a:lvl2pPr>
            <a:lvl3pPr marL="914400" indent="0">
              <a:buFontTx/>
              <a:buNone/>
              <a:defRPr sz="100">
                <a:noFill/>
              </a:defRPr>
            </a:lvl3pPr>
            <a:lvl4pPr marL="1371600" indent="0">
              <a:buFontTx/>
              <a:buNone/>
              <a:defRPr sz="100">
                <a:noFill/>
              </a:defRPr>
            </a:lvl4pPr>
            <a:lvl5pPr marL="1828800" indent="0">
              <a:buFontTx/>
              <a:buNone/>
              <a:defRPr sz="100">
                <a:no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0" name="Textplatzhalter 9"/>
          <p:cNvSpPr>
            <a:spLocks noGrp="1"/>
          </p:cNvSpPr>
          <p:nvPr>
            <p:ph type="body" sz="quarter" idx="15" hasCustomPrompt="1"/>
          </p:nvPr>
        </p:nvSpPr>
        <p:spPr>
          <a:xfrm>
            <a:off x="0" y="5646738"/>
            <a:ext cx="6099175" cy="492099"/>
          </a:xfrm>
          <a:solidFill>
            <a:schemeClr val="bg1">
              <a:alpha val="60000"/>
            </a:schemeClr>
          </a:solidFill>
          <a:ln>
            <a:noFill/>
          </a:ln>
        </p:spPr>
        <p:txBody>
          <a:bodyPr wrap="square" lIns="360000" tIns="0" rIns="0" bIns="180000" anchor="t" anchorCtr="0">
            <a:spAutoFit/>
          </a:bodyPr>
          <a:lstStyle>
            <a:lvl1pPr marL="0" indent="0">
              <a:buNone/>
              <a:defRPr sz="2200" b="0" i="0" baseline="0">
                <a:solidFill>
                  <a:srgbClr val="F5A748"/>
                </a:solidFill>
                <a:latin typeface="Calibri Light"/>
                <a:cs typeface="Calibri Light"/>
              </a:defRPr>
            </a:lvl1pPr>
          </a:lstStyle>
          <a:p>
            <a:pPr lvl="0"/>
            <a:r>
              <a:rPr lang="de-DE" dirty="0" err="1"/>
              <a:t>Subline</a:t>
            </a:r>
            <a:r>
              <a:rPr lang="de-DE" dirty="0"/>
              <a:t> bearbeiten</a:t>
            </a:r>
          </a:p>
        </p:txBody>
      </p:sp>
      <p:sp>
        <p:nvSpPr>
          <p:cNvPr id="21" name="Rechteck 20"/>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78528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sverzeichnis">
    <p:spTree>
      <p:nvGrpSpPr>
        <p:cNvPr id="1" name=""/>
        <p:cNvGrpSpPr/>
        <p:nvPr/>
      </p:nvGrpSpPr>
      <p:grpSpPr>
        <a:xfrm>
          <a:off x="0" y="0"/>
          <a:ext cx="0" cy="0"/>
          <a:chOff x="0" y="0"/>
          <a:chExt cx="0" cy="0"/>
        </a:xfrm>
      </p:grpSpPr>
      <p:sp>
        <p:nvSpPr>
          <p:cNvPr id="12" name="Textplatzhalter 8"/>
          <p:cNvSpPr>
            <a:spLocks noGrp="1"/>
          </p:cNvSpPr>
          <p:nvPr>
            <p:ph type="body" sz="quarter" idx="15" hasCustomPrompt="1"/>
          </p:nvPr>
        </p:nvSpPr>
        <p:spPr>
          <a:xfrm>
            <a:off x="972000" y="18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13" name="Textplatzhalter 8"/>
          <p:cNvSpPr>
            <a:spLocks noGrp="1"/>
          </p:cNvSpPr>
          <p:nvPr>
            <p:ph type="body" sz="quarter" idx="16" hasCustomPrompt="1"/>
          </p:nvPr>
        </p:nvSpPr>
        <p:spPr>
          <a:xfrm>
            <a:off x="360000" y="18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25"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lvl1pPr>
              <a:defRPr>
                <a:solidFill>
                  <a:srgbClr val="04276E"/>
                </a:solidFill>
              </a:defRPr>
            </a:lvl1pPr>
          </a:lstStyle>
          <a:p>
            <a:r>
              <a:rPr lang="de-DE"/>
              <a:t>Titelmasterformat durch Klicken bearbeiten</a:t>
            </a:r>
            <a:endParaRPr lang="de-DE" dirty="0"/>
          </a:p>
        </p:txBody>
      </p:sp>
      <p:sp>
        <p:nvSpPr>
          <p:cNvPr id="30" name="Textplatzhalter 8"/>
          <p:cNvSpPr>
            <a:spLocks noGrp="1"/>
          </p:cNvSpPr>
          <p:nvPr>
            <p:ph type="body" sz="quarter" idx="17" hasCustomPrompt="1"/>
          </p:nvPr>
        </p:nvSpPr>
        <p:spPr>
          <a:xfrm>
            <a:off x="972000" y="24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1" name="Textplatzhalter 8"/>
          <p:cNvSpPr>
            <a:spLocks noGrp="1"/>
          </p:cNvSpPr>
          <p:nvPr>
            <p:ph type="body" sz="quarter" idx="18" hasCustomPrompt="1"/>
          </p:nvPr>
        </p:nvSpPr>
        <p:spPr>
          <a:xfrm>
            <a:off x="360000" y="24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2" name="Textplatzhalter 8"/>
          <p:cNvSpPr>
            <a:spLocks noGrp="1"/>
          </p:cNvSpPr>
          <p:nvPr>
            <p:ph type="body" sz="quarter" idx="19" hasCustomPrompt="1"/>
          </p:nvPr>
        </p:nvSpPr>
        <p:spPr>
          <a:xfrm>
            <a:off x="972000" y="30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3" name="Textplatzhalter 8"/>
          <p:cNvSpPr>
            <a:spLocks noGrp="1"/>
          </p:cNvSpPr>
          <p:nvPr>
            <p:ph type="body" sz="quarter" idx="20" hasCustomPrompt="1"/>
          </p:nvPr>
        </p:nvSpPr>
        <p:spPr>
          <a:xfrm>
            <a:off x="360000" y="30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4" name="Textplatzhalter 8"/>
          <p:cNvSpPr>
            <a:spLocks noGrp="1"/>
          </p:cNvSpPr>
          <p:nvPr>
            <p:ph type="body" sz="quarter" idx="21" hasCustomPrompt="1"/>
          </p:nvPr>
        </p:nvSpPr>
        <p:spPr>
          <a:xfrm>
            <a:off x="972000" y="36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5" name="Textplatzhalter 8"/>
          <p:cNvSpPr>
            <a:spLocks noGrp="1"/>
          </p:cNvSpPr>
          <p:nvPr>
            <p:ph type="body" sz="quarter" idx="22" hasCustomPrompt="1"/>
          </p:nvPr>
        </p:nvSpPr>
        <p:spPr>
          <a:xfrm>
            <a:off x="360000" y="36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6" name="Textplatzhalter 8"/>
          <p:cNvSpPr>
            <a:spLocks noGrp="1"/>
          </p:cNvSpPr>
          <p:nvPr>
            <p:ph type="body" sz="quarter" idx="23" hasCustomPrompt="1"/>
          </p:nvPr>
        </p:nvSpPr>
        <p:spPr>
          <a:xfrm>
            <a:off x="972000" y="42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7" name="Textplatzhalter 8"/>
          <p:cNvSpPr>
            <a:spLocks noGrp="1"/>
          </p:cNvSpPr>
          <p:nvPr>
            <p:ph type="body" sz="quarter" idx="24" hasCustomPrompt="1"/>
          </p:nvPr>
        </p:nvSpPr>
        <p:spPr>
          <a:xfrm>
            <a:off x="360000" y="42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38" name="Textplatzhalter 8"/>
          <p:cNvSpPr>
            <a:spLocks noGrp="1"/>
          </p:cNvSpPr>
          <p:nvPr>
            <p:ph type="body" sz="quarter" idx="25" hasCustomPrompt="1"/>
          </p:nvPr>
        </p:nvSpPr>
        <p:spPr>
          <a:xfrm>
            <a:off x="972000" y="48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39" name="Textplatzhalter 8"/>
          <p:cNvSpPr>
            <a:spLocks noGrp="1"/>
          </p:cNvSpPr>
          <p:nvPr>
            <p:ph type="body" sz="quarter" idx="26" hasCustomPrompt="1"/>
          </p:nvPr>
        </p:nvSpPr>
        <p:spPr>
          <a:xfrm>
            <a:off x="360000" y="48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
        <p:nvSpPr>
          <p:cNvPr id="40" name="Textplatzhalter 8"/>
          <p:cNvSpPr>
            <a:spLocks noGrp="1"/>
          </p:cNvSpPr>
          <p:nvPr>
            <p:ph type="body" sz="quarter" idx="27" hasCustomPrompt="1"/>
          </p:nvPr>
        </p:nvSpPr>
        <p:spPr>
          <a:xfrm>
            <a:off x="972000" y="5400000"/>
            <a:ext cx="10854000" cy="432000"/>
          </a:xfrm>
          <a:noFill/>
          <a:ln w="12700">
            <a:noFill/>
            <a:miter lim="800000"/>
          </a:ln>
        </p:spPr>
        <p:txBody>
          <a:bodyPr vert="horz" lIns="0" tIns="0" rIns="0" bIns="25200" rtlCol="0" anchor="ctr" anchorCtr="0">
            <a:noAutofit/>
          </a:bodyPr>
          <a:lstStyle>
            <a:lvl1pPr marL="0" indent="0">
              <a:buNone/>
              <a:defRPr lang="de-DE" baseline="0" dirty="0">
                <a:solidFill>
                  <a:schemeClr val="tx1"/>
                </a:solidFill>
              </a:defRPr>
            </a:lvl1pPr>
          </a:lstStyle>
          <a:p>
            <a:pPr lvl="0"/>
            <a:r>
              <a:rPr lang="de-DE" dirty="0"/>
              <a:t>Inhalt ergänzen.</a:t>
            </a:r>
          </a:p>
        </p:txBody>
      </p:sp>
      <p:sp>
        <p:nvSpPr>
          <p:cNvPr id="41" name="Textplatzhalter 8"/>
          <p:cNvSpPr>
            <a:spLocks noGrp="1"/>
          </p:cNvSpPr>
          <p:nvPr>
            <p:ph type="body" sz="quarter" idx="28" hasCustomPrompt="1"/>
          </p:nvPr>
        </p:nvSpPr>
        <p:spPr>
          <a:xfrm>
            <a:off x="360000" y="5400000"/>
            <a:ext cx="432000" cy="432000"/>
          </a:xfr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none"/>
        </p:style>
        <p:txBody>
          <a:bodyPr bIns="25200" anchor="ctr" anchorCtr="0"/>
          <a:lstStyle>
            <a:lvl1pPr marL="0" marR="0" indent="0" algn="ctr" defTabSz="914400" rtl="0" eaLnBrk="1" fontAlgn="auto" latinLnBrk="0" hangingPunct="1">
              <a:lnSpc>
                <a:spcPct val="90000"/>
              </a:lnSpc>
              <a:spcBef>
                <a:spcPts val="1000"/>
              </a:spcBef>
              <a:spcAft>
                <a:spcPts val="0"/>
              </a:spcAft>
              <a:buClr>
                <a:srgbClr val="FF0000"/>
              </a:buClr>
              <a:buSzTx/>
              <a:buFont typeface="Wingdings" panose="05000000000000000000" pitchFamily="2" charset="2"/>
              <a:buNone/>
              <a:tabLst/>
              <a:defRPr sz="1800" b="1" baseline="0">
                <a:solidFill>
                  <a:schemeClr val="bg1"/>
                </a:solidFill>
              </a:defRPr>
            </a:lvl1pPr>
          </a:lstStyle>
          <a:p>
            <a:pPr lvl="0"/>
            <a:r>
              <a:rPr lang="de-DE" dirty="0" err="1"/>
              <a:t>Nr</a:t>
            </a:r>
            <a:endParaRPr lang="de-DE" dirty="0"/>
          </a:p>
        </p:txBody>
      </p:sp>
    </p:spTree>
    <p:extLst>
      <p:ext uri="{BB962C8B-B14F-4D97-AF65-F5344CB8AC3E}">
        <p14:creationId xmlns:p14="http://schemas.microsoft.com/office/powerpoint/2010/main" val="3899236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Übersichtsfolie mit runden Bilder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HEADLINE BEARBEITEN</a:t>
            </a:r>
          </a:p>
        </p:txBody>
      </p:sp>
      <p:sp>
        <p:nvSpPr>
          <p:cNvPr id="6" name="Bildplatzhalter 5"/>
          <p:cNvSpPr>
            <a:spLocks noGrp="1"/>
          </p:cNvSpPr>
          <p:nvPr>
            <p:ph type="pic" sz="quarter" idx="18" hasCustomPrompt="1"/>
          </p:nvPr>
        </p:nvSpPr>
        <p:spPr>
          <a:xfrm>
            <a:off x="1368000" y="144000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8" name="Textplatzhalter 7"/>
          <p:cNvSpPr>
            <a:spLocks noGrp="1"/>
          </p:cNvSpPr>
          <p:nvPr>
            <p:ph type="body" sz="quarter" idx="21" hasCustomPrompt="1"/>
          </p:nvPr>
        </p:nvSpPr>
        <p:spPr>
          <a:xfrm>
            <a:off x="360000"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0" name="Bildplatzhalter 5"/>
          <p:cNvSpPr>
            <a:spLocks noGrp="1"/>
          </p:cNvSpPr>
          <p:nvPr>
            <p:ph type="pic" sz="quarter" idx="22" hasCustomPrompt="1"/>
          </p:nvPr>
        </p:nvSpPr>
        <p:spPr>
          <a:xfrm>
            <a:off x="9096167" y="144000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1" name="Textplatzhalter 7"/>
          <p:cNvSpPr>
            <a:spLocks noGrp="1"/>
          </p:cNvSpPr>
          <p:nvPr>
            <p:ph type="body" sz="quarter" idx="23" hasCustomPrompt="1"/>
          </p:nvPr>
        </p:nvSpPr>
        <p:spPr>
          <a:xfrm>
            <a:off x="808816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2" name="Bildplatzhalter 5"/>
          <p:cNvSpPr>
            <a:spLocks noGrp="1"/>
          </p:cNvSpPr>
          <p:nvPr>
            <p:ph type="pic" sz="quarter" idx="24" hasCustomPrompt="1"/>
          </p:nvPr>
        </p:nvSpPr>
        <p:spPr>
          <a:xfrm>
            <a:off x="5236317" y="144000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3" name="Textplatzhalter 7"/>
          <p:cNvSpPr>
            <a:spLocks noGrp="1"/>
          </p:cNvSpPr>
          <p:nvPr>
            <p:ph type="body" sz="quarter" idx="25" hasCustomPrompt="1"/>
          </p:nvPr>
        </p:nvSpPr>
        <p:spPr>
          <a:xfrm>
            <a:off x="422831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4" name="Bildplatzhalter 5"/>
          <p:cNvSpPr>
            <a:spLocks noGrp="1"/>
          </p:cNvSpPr>
          <p:nvPr>
            <p:ph type="pic" sz="quarter" idx="26" hasCustomPrompt="1"/>
          </p:nvPr>
        </p:nvSpPr>
        <p:spPr>
          <a:xfrm>
            <a:off x="1368000" y="401387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5" name="Textplatzhalter 7"/>
          <p:cNvSpPr>
            <a:spLocks noGrp="1"/>
          </p:cNvSpPr>
          <p:nvPr>
            <p:ph type="body" sz="quarter" idx="27" hasCustomPrompt="1"/>
          </p:nvPr>
        </p:nvSpPr>
        <p:spPr>
          <a:xfrm>
            <a:off x="360000"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6" name="Bildplatzhalter 5"/>
          <p:cNvSpPr>
            <a:spLocks noGrp="1"/>
          </p:cNvSpPr>
          <p:nvPr>
            <p:ph type="pic" sz="quarter" idx="28" hasCustomPrompt="1"/>
          </p:nvPr>
        </p:nvSpPr>
        <p:spPr>
          <a:xfrm>
            <a:off x="9096167" y="401387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7" name="Textplatzhalter 7"/>
          <p:cNvSpPr>
            <a:spLocks noGrp="1"/>
          </p:cNvSpPr>
          <p:nvPr>
            <p:ph type="body" sz="quarter" idx="29" hasCustomPrompt="1"/>
          </p:nvPr>
        </p:nvSpPr>
        <p:spPr>
          <a:xfrm>
            <a:off x="808816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8" name="Bildplatzhalter 5"/>
          <p:cNvSpPr>
            <a:spLocks noGrp="1"/>
          </p:cNvSpPr>
          <p:nvPr>
            <p:ph type="pic" sz="quarter" idx="30" hasCustomPrompt="1"/>
          </p:nvPr>
        </p:nvSpPr>
        <p:spPr>
          <a:xfrm>
            <a:off x="5236317" y="4013870"/>
            <a:ext cx="1728000" cy="1728000"/>
          </a:xfrm>
        </p:spPr>
        <p:txBody>
          <a:bodyPr anchor="ctr" anchorCtr="1"/>
          <a:lstStyle>
            <a:lvl1pPr marL="0" indent="0" algn="l">
              <a:buFont typeface="Arial"/>
              <a:buNone/>
              <a:defRPr sz="1200" baseline="0">
                <a:solidFill>
                  <a:srgbClr val="F5A748"/>
                </a:solidFill>
              </a:defRPr>
            </a:lvl1pPr>
          </a:lstStyle>
          <a:p>
            <a:r>
              <a:rPr lang="de-DE" dirty="0"/>
              <a:t>Klick auf das Icon, um ein rundes Bild einzufügen. Wähle hierzu im Ordner </a:t>
            </a:r>
            <a:br>
              <a:rPr lang="de-DE" dirty="0"/>
            </a:br>
            <a:r>
              <a:rPr lang="de-DE" dirty="0"/>
              <a:t>“CC </a:t>
            </a:r>
            <a:r>
              <a:rPr lang="de-DE" dirty="0" err="1"/>
              <a:t>Powerpoint</a:t>
            </a:r>
            <a:r>
              <a:rPr lang="de-DE" dirty="0"/>
              <a:t> Grafiken -&gt; rund“ das gewünschte Bild aus.</a:t>
            </a:r>
          </a:p>
        </p:txBody>
      </p:sp>
      <p:sp>
        <p:nvSpPr>
          <p:cNvPr id="29" name="Textplatzhalter 7"/>
          <p:cNvSpPr>
            <a:spLocks noGrp="1"/>
          </p:cNvSpPr>
          <p:nvPr>
            <p:ph type="body" sz="quarter" idx="31" hasCustomPrompt="1"/>
          </p:nvPr>
        </p:nvSpPr>
        <p:spPr>
          <a:xfrm>
            <a:off x="422831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Tree>
    <p:extLst>
      <p:ext uri="{BB962C8B-B14F-4D97-AF65-F5344CB8AC3E}">
        <p14:creationId xmlns:p14="http://schemas.microsoft.com/office/powerpoint/2010/main" val="232775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Übersichtsfolie mit runden Bilder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DE" dirty="0"/>
              <a:t>Headline bearbeiten</a:t>
            </a:r>
          </a:p>
        </p:txBody>
      </p:sp>
      <p:sp>
        <p:nvSpPr>
          <p:cNvPr id="6" name="Bildplatzhalter 5"/>
          <p:cNvSpPr>
            <a:spLocks noGrp="1"/>
          </p:cNvSpPr>
          <p:nvPr>
            <p:ph type="pic" sz="quarter" idx="18"/>
          </p:nvPr>
        </p:nvSpPr>
        <p:spPr>
          <a:xfrm>
            <a:off x="1368000"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8" name="Textplatzhalter 7"/>
          <p:cNvSpPr>
            <a:spLocks noGrp="1"/>
          </p:cNvSpPr>
          <p:nvPr>
            <p:ph type="body" sz="quarter" idx="21" hasCustomPrompt="1"/>
          </p:nvPr>
        </p:nvSpPr>
        <p:spPr>
          <a:xfrm>
            <a:off x="360000"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0" name="Bildplatzhalter 5"/>
          <p:cNvSpPr>
            <a:spLocks noGrp="1"/>
          </p:cNvSpPr>
          <p:nvPr>
            <p:ph type="pic" sz="quarter" idx="22"/>
          </p:nvPr>
        </p:nvSpPr>
        <p:spPr>
          <a:xfrm>
            <a:off x="9096167"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1" name="Textplatzhalter 7"/>
          <p:cNvSpPr>
            <a:spLocks noGrp="1"/>
          </p:cNvSpPr>
          <p:nvPr>
            <p:ph type="body" sz="quarter" idx="23" hasCustomPrompt="1"/>
          </p:nvPr>
        </p:nvSpPr>
        <p:spPr>
          <a:xfrm>
            <a:off x="808816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2" name="Bildplatzhalter 5"/>
          <p:cNvSpPr>
            <a:spLocks noGrp="1"/>
          </p:cNvSpPr>
          <p:nvPr>
            <p:ph type="pic" sz="quarter" idx="24"/>
          </p:nvPr>
        </p:nvSpPr>
        <p:spPr>
          <a:xfrm>
            <a:off x="5236317" y="144000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3" name="Textplatzhalter 7"/>
          <p:cNvSpPr>
            <a:spLocks noGrp="1"/>
          </p:cNvSpPr>
          <p:nvPr>
            <p:ph type="body" sz="quarter" idx="25" hasCustomPrompt="1"/>
          </p:nvPr>
        </p:nvSpPr>
        <p:spPr>
          <a:xfrm>
            <a:off x="4228317" y="334800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4" name="Bildplatzhalter 5"/>
          <p:cNvSpPr>
            <a:spLocks noGrp="1"/>
          </p:cNvSpPr>
          <p:nvPr>
            <p:ph type="pic" sz="quarter" idx="26"/>
          </p:nvPr>
        </p:nvSpPr>
        <p:spPr>
          <a:xfrm>
            <a:off x="1368000"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5" name="Textplatzhalter 7"/>
          <p:cNvSpPr>
            <a:spLocks noGrp="1"/>
          </p:cNvSpPr>
          <p:nvPr>
            <p:ph type="body" sz="quarter" idx="27" hasCustomPrompt="1"/>
          </p:nvPr>
        </p:nvSpPr>
        <p:spPr>
          <a:xfrm>
            <a:off x="360000"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6" name="Bildplatzhalter 5"/>
          <p:cNvSpPr>
            <a:spLocks noGrp="1"/>
          </p:cNvSpPr>
          <p:nvPr>
            <p:ph type="pic" sz="quarter" idx="28"/>
          </p:nvPr>
        </p:nvSpPr>
        <p:spPr>
          <a:xfrm>
            <a:off x="9096167"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7" name="Textplatzhalter 7"/>
          <p:cNvSpPr>
            <a:spLocks noGrp="1"/>
          </p:cNvSpPr>
          <p:nvPr>
            <p:ph type="body" sz="quarter" idx="29" hasCustomPrompt="1"/>
          </p:nvPr>
        </p:nvSpPr>
        <p:spPr>
          <a:xfrm>
            <a:off x="808816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
        <p:nvSpPr>
          <p:cNvPr id="28" name="Bildplatzhalter 5"/>
          <p:cNvSpPr>
            <a:spLocks noGrp="1"/>
          </p:cNvSpPr>
          <p:nvPr>
            <p:ph type="pic" sz="quarter" idx="30"/>
          </p:nvPr>
        </p:nvSpPr>
        <p:spPr>
          <a:xfrm>
            <a:off x="5236317" y="4013870"/>
            <a:ext cx="1728000" cy="1728000"/>
          </a:xfrm>
          <a:prstGeom prst="ellipse">
            <a:avLst/>
          </a:prstGeom>
        </p:spPr>
        <p:txBody>
          <a:bodyPr anchor="ctr" anchorCtr="1"/>
          <a:lstStyle>
            <a:lvl1pPr marL="0" indent="0" algn="ctr">
              <a:buFont typeface="Arial"/>
              <a:buNone/>
              <a:defRPr sz="1200" baseline="0">
                <a:solidFill>
                  <a:srgbClr val="F5A748"/>
                </a:solidFill>
              </a:defRPr>
            </a:lvl1pPr>
          </a:lstStyle>
          <a:p>
            <a:r>
              <a:rPr lang="de-DE"/>
              <a:t>Bild durch Klicken auf Symbol hinzufügen</a:t>
            </a:r>
            <a:endParaRPr lang="de-DE" dirty="0"/>
          </a:p>
        </p:txBody>
      </p:sp>
      <p:sp>
        <p:nvSpPr>
          <p:cNvPr id="29" name="Textplatzhalter 7"/>
          <p:cNvSpPr>
            <a:spLocks noGrp="1"/>
          </p:cNvSpPr>
          <p:nvPr>
            <p:ph type="body" sz="quarter" idx="31" hasCustomPrompt="1"/>
          </p:nvPr>
        </p:nvSpPr>
        <p:spPr>
          <a:xfrm>
            <a:off x="4228317" y="5921870"/>
            <a:ext cx="3744000" cy="197490"/>
          </a:xfrm>
        </p:spPr>
        <p:txBody>
          <a:bodyPr anchor="t" anchorCtr="0">
            <a:spAutoFit/>
          </a:bodyPr>
          <a:lstStyle>
            <a:lvl1pPr marL="0" indent="0" algn="ctr">
              <a:buFont typeface="Arial"/>
              <a:buNone/>
              <a:defRPr sz="1400">
                <a:solidFill>
                  <a:schemeClr val="accent6"/>
                </a:solidFill>
              </a:defRPr>
            </a:lvl1pPr>
            <a:lvl2pPr marL="457200" indent="0" algn="ctr">
              <a:buFont typeface="Arial"/>
              <a:buNone/>
              <a:defRPr/>
            </a:lvl2pPr>
            <a:lvl3pPr marL="914400" indent="0" algn="ctr">
              <a:buNone/>
              <a:defRPr/>
            </a:lvl3pPr>
            <a:lvl4pPr marL="1371600" indent="0" algn="ctr">
              <a:buNone/>
              <a:defRPr/>
            </a:lvl4pPr>
            <a:lvl5pPr marL="1828800" indent="0" algn="ctr">
              <a:buNone/>
              <a:defRPr/>
            </a:lvl5pPr>
          </a:lstStyle>
          <a:p>
            <a:pPr lvl="0"/>
            <a:r>
              <a:rPr lang="de-DE" dirty="0"/>
              <a:t>Ergänze hier den Inhalt</a:t>
            </a:r>
          </a:p>
        </p:txBody>
      </p:sp>
    </p:spTree>
    <p:extLst>
      <p:ext uri="{BB962C8B-B14F-4D97-AF65-F5344CB8AC3E}">
        <p14:creationId xmlns:p14="http://schemas.microsoft.com/office/powerpoint/2010/main" val="225547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ennfolie Text">
    <p:spTree>
      <p:nvGrpSpPr>
        <p:cNvPr id="1" name=""/>
        <p:cNvGrpSpPr/>
        <p:nvPr/>
      </p:nvGrpSpPr>
      <p:grpSpPr>
        <a:xfrm>
          <a:off x="0" y="0"/>
          <a:ext cx="0" cy="0"/>
          <a:chOff x="0" y="0"/>
          <a:chExt cx="0" cy="0"/>
        </a:xfrm>
      </p:grpSpPr>
      <p:sp>
        <p:nvSpPr>
          <p:cNvPr id="8" name="Bildplatzhalter 6"/>
          <p:cNvSpPr>
            <a:spLocks noGrp="1"/>
          </p:cNvSpPr>
          <p:nvPr>
            <p:ph type="pic" sz="quarter" idx="13" hasCustomPrompt="1"/>
          </p:nvPr>
        </p:nvSpPr>
        <p:spPr>
          <a:xfrm>
            <a:off x="0" y="180000"/>
            <a:ext cx="12186000" cy="6678000"/>
          </a:xfrm>
          <a:noFill/>
          <a:ln>
            <a:noFill/>
          </a:ln>
        </p:spPr>
        <p:txBody>
          <a:bodyPr rIns="360000" anchor="ctr"/>
          <a:lstStyle>
            <a:lvl1pPr marL="0" indent="0" algn="r">
              <a:buNone/>
              <a:defRPr sz="1400" baseline="0">
                <a:solidFill>
                  <a:srgbClr val="F5A748"/>
                </a:solidFill>
              </a:defRPr>
            </a:lvl1pPr>
          </a:lstStyle>
          <a:p>
            <a:r>
              <a:rPr lang="de-DE" dirty="0"/>
              <a:t>Bild auf Platzhalter ziehen oder durch </a:t>
            </a:r>
            <a:br>
              <a:rPr lang="de-DE" dirty="0"/>
            </a:br>
            <a:r>
              <a:rPr lang="de-DE" dirty="0"/>
              <a:t>Klicken auf Symbol hinzufügen</a:t>
            </a:r>
          </a:p>
        </p:txBody>
      </p:sp>
      <p:sp>
        <p:nvSpPr>
          <p:cNvPr id="11" name="Textplatzhalter 10"/>
          <p:cNvSpPr>
            <a:spLocks noGrp="1"/>
          </p:cNvSpPr>
          <p:nvPr>
            <p:ph type="body" sz="quarter" idx="14"/>
          </p:nvPr>
        </p:nvSpPr>
        <p:spPr>
          <a:xfrm>
            <a:off x="0" y="894413"/>
            <a:ext cx="6098400" cy="5454000"/>
          </a:xfrm>
          <a:solidFill>
            <a:schemeClr val="bg1">
              <a:alpha val="65000"/>
            </a:schemeClr>
          </a:solidFill>
        </p:spPr>
        <p:txBody>
          <a:bodyPr lIns="360000" rIns="360000" bIns="324000" anchor="b" anchorCtr="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hasCustomPrompt="1"/>
          </p:nvPr>
        </p:nvSpPr>
        <p:spPr>
          <a:xfrm>
            <a:off x="360000" y="1260000"/>
            <a:ext cx="5739175" cy="365600"/>
          </a:xfrm>
        </p:spPr>
        <p:txBody>
          <a:bodyPr rIns="360000" anchor="t" anchorCtr="0">
            <a:spAutoFit/>
          </a:bodyPr>
          <a:lstStyle>
            <a:lvl1pPr>
              <a:defRPr>
                <a:solidFill>
                  <a:srgbClr val="04276E"/>
                </a:solidFill>
              </a:defRPr>
            </a:lvl1pPr>
          </a:lstStyle>
          <a:p>
            <a:r>
              <a:rPr lang="de-DE" dirty="0"/>
              <a:t>Headline BEARBEITEN</a:t>
            </a:r>
          </a:p>
        </p:txBody>
      </p:sp>
    </p:spTree>
    <p:extLst>
      <p:ext uri="{BB962C8B-B14F-4D97-AF65-F5344CB8AC3E}">
        <p14:creationId xmlns:p14="http://schemas.microsoft.com/office/powerpoint/2010/main" val="1581914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rennfolie ohne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0" y="890588"/>
            <a:ext cx="6099175" cy="1057447"/>
          </a:xfrm>
          <a:solidFill>
            <a:schemeClr val="bg1">
              <a:alpha val="65000"/>
            </a:schemeClr>
          </a:solidFill>
        </p:spPr>
        <p:txBody>
          <a:bodyPr wrap="square" lIns="360000" tIns="360000" rIns="360000" bIns="324000" anchor="t" anchorCtr="0">
            <a:spAutoFit/>
          </a:bodyPr>
          <a:lstStyle>
            <a:lvl1pPr>
              <a:defRPr>
                <a:solidFill>
                  <a:srgbClr val="04276E"/>
                </a:solidFill>
              </a:defRPr>
            </a:lvl1pPr>
          </a:lstStyle>
          <a:p>
            <a:r>
              <a:rPr lang="de-DE" dirty="0"/>
              <a:t>Headline BEARBEITEN</a:t>
            </a:r>
          </a:p>
        </p:txBody>
      </p:sp>
    </p:spTree>
    <p:extLst>
      <p:ext uri="{BB962C8B-B14F-4D97-AF65-F5344CB8AC3E}">
        <p14:creationId xmlns:p14="http://schemas.microsoft.com/office/powerpoint/2010/main" val="2917717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60000" y="360000"/>
            <a:ext cx="11466000" cy="792000"/>
          </a:xfrm>
          <a:prstGeom prst="rect">
            <a:avLst/>
          </a:prstGeom>
        </p:spPr>
        <p:txBody>
          <a:bodyPr vert="horz" lIns="0" tIns="0" rIns="0" bIns="0" rtlCol="0" anchor="b" anchorCtr="0">
            <a:noAutofit/>
          </a:bodyPr>
          <a:lstStyle/>
          <a:p>
            <a:r>
              <a:rPr lang="de-DE" dirty="0"/>
              <a:t>Headline bearbeiten</a:t>
            </a:r>
          </a:p>
        </p:txBody>
      </p:sp>
      <p:sp>
        <p:nvSpPr>
          <p:cNvPr id="3" name="Textplatzhalter 2"/>
          <p:cNvSpPr>
            <a:spLocks noGrp="1"/>
          </p:cNvSpPr>
          <p:nvPr>
            <p:ph type="body" idx="1"/>
          </p:nvPr>
        </p:nvSpPr>
        <p:spPr>
          <a:xfrm>
            <a:off x="360000" y="1440000"/>
            <a:ext cx="11466000" cy="4896000"/>
          </a:xfrm>
          <a:prstGeom prst="rect">
            <a:avLst/>
          </a:prstGeom>
          <a:noFill/>
          <a:ln w="12700">
            <a:noFill/>
            <a:miter lim="800000"/>
          </a:ln>
        </p:spPr>
        <p:txBody>
          <a:bodyPr vert="horz" lIns="0" tIns="0" rIns="0" bIns="0" rtlCol="0">
            <a:noAutofit/>
          </a:bodyPr>
          <a:lstStyle/>
          <a:p>
            <a:pPr lvl="0"/>
            <a:r>
              <a:rPr lang="de-DE" dirty="0"/>
              <a:t>Erste Ebene</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7" name="Rechteck 6"/>
          <p:cNvSpPr/>
          <p:nvPr userDrawn="1"/>
        </p:nvSpPr>
        <p:spPr>
          <a:xfrm>
            <a:off x="0" y="0"/>
            <a:ext cx="12204000" cy="180000"/>
          </a:xfrm>
          <a:prstGeom prst="rect">
            <a:avLst/>
          </a:prstGeom>
          <a:solidFill>
            <a:srgbClr val="2424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solidFill>
                <a:srgbClr val="031D53"/>
              </a:solidFill>
            </a:endParaRPr>
          </a:p>
        </p:txBody>
      </p:sp>
      <p:sp>
        <p:nvSpPr>
          <p:cNvPr id="8" name="Datumsplatzhalter 2"/>
          <p:cNvSpPr txBox="1">
            <a:spLocks/>
          </p:cNvSpPr>
          <p:nvPr userDrawn="1"/>
        </p:nvSpPr>
        <p:spPr>
          <a:xfrm>
            <a:off x="360000" y="6492875"/>
            <a:ext cx="2743200" cy="365125"/>
          </a:xfrm>
          <a:prstGeom prst="rect">
            <a:avLst/>
          </a:prstGeom>
        </p:spPr>
        <p:txBody>
          <a:bodyPr vert="horz" lIns="0" tIns="0" rIns="0" bIns="0" rtlCol="0" anchor="ctr"/>
          <a:lstStyle>
            <a:defPPr>
              <a:defRPr lang="de-DE"/>
            </a:defPPr>
            <a:lvl1pPr marL="0" algn="l" defTabSz="914400" rtl="0" eaLnBrk="1" latinLnBrk="0" hangingPunct="1">
              <a:defRPr sz="1200" kern="1200" baseline="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solidFill>
                  <a:schemeClr val="accent6">
                    <a:lumMod val="75000"/>
                  </a:schemeClr>
                </a:solidFill>
              </a:rPr>
              <a:t>COSMO CONSULT-Gruppe</a:t>
            </a:r>
          </a:p>
        </p:txBody>
      </p:sp>
      <p:sp>
        <p:nvSpPr>
          <p:cNvPr id="9" name="Datumsplatzhalter 2">
            <a:extLst>
              <a:ext uri="{FF2B5EF4-FFF2-40B4-BE49-F238E27FC236}">
                <a16:creationId xmlns:a16="http://schemas.microsoft.com/office/drawing/2014/main" id="{4DD4CFA6-A402-45BF-8B96-592F0058FB7A}"/>
              </a:ext>
            </a:extLst>
          </p:cNvPr>
          <p:cNvSpPr txBox="1">
            <a:spLocks/>
          </p:cNvSpPr>
          <p:nvPr userDrawn="1"/>
        </p:nvSpPr>
        <p:spPr>
          <a:xfrm>
            <a:off x="9088802" y="6492875"/>
            <a:ext cx="2743200" cy="365125"/>
          </a:xfrm>
          <a:prstGeom prst="rect">
            <a:avLst/>
          </a:prstGeom>
        </p:spPr>
        <p:txBody>
          <a:bodyPr vert="horz" lIns="0" tIns="0" rIns="0" bIns="0" rtlCol="0" anchor="ctr"/>
          <a:lstStyle>
            <a:defPPr>
              <a:defRPr lang="de-DE"/>
            </a:defPPr>
            <a:lvl1pPr marL="0" algn="l" defTabSz="914400" rtl="0" eaLnBrk="1" latinLnBrk="0" hangingPunct="1">
              <a:defRPr sz="1200" kern="1200" baseline="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6960AFA3-5DC4-47F0-B10D-7AB777727F00}" type="slidenum">
              <a:rPr lang="de-DE" smtClean="0">
                <a:solidFill>
                  <a:schemeClr val="accent6">
                    <a:lumMod val="75000"/>
                  </a:schemeClr>
                </a:solidFill>
              </a:rPr>
              <a:pPr algn="r"/>
              <a:t>‹Nr.›</a:t>
            </a:fld>
            <a:endParaRPr lang="de-DE" dirty="0">
              <a:solidFill>
                <a:schemeClr val="accent6">
                  <a:lumMod val="75000"/>
                </a:schemeClr>
              </a:solidFill>
            </a:endParaRPr>
          </a:p>
        </p:txBody>
      </p:sp>
    </p:spTree>
    <p:extLst>
      <p:ext uri="{BB962C8B-B14F-4D97-AF65-F5344CB8AC3E}">
        <p14:creationId xmlns:p14="http://schemas.microsoft.com/office/powerpoint/2010/main" val="2570711814"/>
      </p:ext>
    </p:extLst>
  </p:cSld>
  <p:clrMap bg1="lt1" tx1="dk1" bg2="lt2" tx2="dk2" accent1="accent1" accent2="accent2" accent3="accent3" accent4="accent4" accent5="accent5" accent6="accent6" hlink="hlink" folHlink="folHlink"/>
  <p:sldLayoutIdLst>
    <p:sldLayoutId id="2147483695" r:id="rId1"/>
    <p:sldLayoutId id="2147483730" r:id="rId2"/>
    <p:sldLayoutId id="2147483649" r:id="rId3"/>
    <p:sldLayoutId id="2147483706" r:id="rId4"/>
    <p:sldLayoutId id="2147483685" r:id="rId5"/>
    <p:sldLayoutId id="2147483689" r:id="rId6"/>
    <p:sldLayoutId id="2147483729" r:id="rId7"/>
    <p:sldLayoutId id="2147483654" r:id="rId8"/>
    <p:sldLayoutId id="2147483692" r:id="rId9"/>
    <p:sldLayoutId id="2147483650" r:id="rId10"/>
    <p:sldLayoutId id="2147483690" r:id="rId11"/>
    <p:sldLayoutId id="2147483679" r:id="rId12"/>
    <p:sldLayoutId id="2147483702" r:id="rId13"/>
    <p:sldLayoutId id="2147483703" r:id="rId14"/>
    <p:sldLayoutId id="2147483705" r:id="rId15"/>
    <p:sldLayoutId id="2147483704" r:id="rId16"/>
    <p:sldLayoutId id="2147483691" r:id="rId17"/>
    <p:sldLayoutId id="2147483693" r:id="rId18"/>
    <p:sldLayoutId id="2147483713" r:id="rId19"/>
    <p:sldLayoutId id="2147483731" r:id="rId20"/>
    <p:sldLayoutId id="2147483732" r:id="rId21"/>
    <p:sldLayoutId id="2147483733" r:id="rId22"/>
  </p:sldLayoutIdLst>
  <p:hf hdr="0" ftr="0" dt="0"/>
  <p:txStyles>
    <p:titleStyle>
      <a:lvl1pPr algn="l" defTabSz="914400" rtl="0" eaLnBrk="1" latinLnBrk="0" hangingPunct="1">
        <a:lnSpc>
          <a:spcPct val="90000"/>
        </a:lnSpc>
        <a:spcBef>
          <a:spcPct val="0"/>
        </a:spcBef>
        <a:buNone/>
        <a:defRPr sz="2600" b="0" i="0" kern="1200" cap="none" baseline="0">
          <a:solidFill>
            <a:srgbClr val="24246C"/>
          </a:solidFill>
          <a:latin typeface="Calibri Light"/>
          <a:ea typeface="+mj-ea"/>
          <a:cs typeface="Calibri Light"/>
        </a:defRPr>
      </a:lvl1pPr>
    </p:titleStyle>
    <p:bodyStyle>
      <a:lvl1pPr marL="228600" indent="-228600" algn="l" defTabSz="914400" rtl="0" eaLnBrk="1" latinLnBrk="0" hangingPunct="1">
        <a:lnSpc>
          <a:spcPct val="100000"/>
        </a:lnSpc>
        <a:spcBef>
          <a:spcPts val="1000"/>
        </a:spcBef>
        <a:buClr>
          <a:srgbClr val="F5A748"/>
        </a:buClr>
        <a:buSzPct val="100000"/>
        <a:buFontTx/>
        <a:buBlip>
          <a:blip r:embed="rId24"/>
        </a:buBlip>
        <a:defRPr sz="1800" b="0" i="0" kern="1200">
          <a:solidFill>
            <a:schemeClr val="tx1"/>
          </a:solidFill>
          <a:latin typeface="Calibri Light"/>
          <a:ea typeface="+mn-ea"/>
          <a:cs typeface="Calibri Light"/>
        </a:defRPr>
      </a:lvl1pPr>
      <a:lvl2pPr marL="685800" indent="-228600" algn="l" defTabSz="914400" rtl="0" eaLnBrk="1" latinLnBrk="0" hangingPunct="1">
        <a:lnSpc>
          <a:spcPct val="100000"/>
        </a:lnSpc>
        <a:spcBef>
          <a:spcPts val="500"/>
        </a:spcBef>
        <a:buClr>
          <a:srgbClr val="04276E"/>
        </a:buClr>
        <a:buFontTx/>
        <a:buBlip>
          <a:blip r:embed="rId25"/>
        </a:buBlip>
        <a:defRPr sz="1600" b="0" i="0" kern="1200" baseline="0">
          <a:solidFill>
            <a:schemeClr val="tx1"/>
          </a:solidFill>
          <a:latin typeface="Calibri Light"/>
          <a:ea typeface="+mn-ea"/>
          <a:cs typeface="Calibri Light"/>
        </a:defRPr>
      </a:lvl2pPr>
      <a:lvl3pPr marL="1143000" indent="-228600" algn="l" defTabSz="914400" rtl="0" eaLnBrk="1" latinLnBrk="0" hangingPunct="1">
        <a:lnSpc>
          <a:spcPct val="100000"/>
        </a:lnSpc>
        <a:spcBef>
          <a:spcPts val="500"/>
        </a:spcBef>
        <a:buClr>
          <a:schemeClr val="accent6">
            <a:lumMod val="75000"/>
          </a:schemeClr>
        </a:buClr>
        <a:buFont typeface="Lucida Grande"/>
        <a:buChar char="∙"/>
        <a:defRPr sz="1400" b="0" i="0" kern="1200">
          <a:solidFill>
            <a:schemeClr val="tx1"/>
          </a:solidFill>
          <a:latin typeface="Calibri Light"/>
          <a:ea typeface="+mn-ea"/>
          <a:cs typeface="Calibri Light"/>
        </a:defRPr>
      </a:lvl3pPr>
      <a:lvl4pPr marL="1600200" indent="-228600" algn="l" defTabSz="914400" rtl="0" eaLnBrk="1" latinLnBrk="0" hangingPunct="1">
        <a:lnSpc>
          <a:spcPct val="100000"/>
        </a:lnSpc>
        <a:spcBef>
          <a:spcPts val="500"/>
        </a:spcBef>
        <a:buClr>
          <a:schemeClr val="accent6">
            <a:lumMod val="75000"/>
          </a:schemeClr>
        </a:buClr>
        <a:buFont typeface="Lucida Grande"/>
        <a:buChar char="∙"/>
        <a:defRPr sz="1200" b="0" i="0" kern="1200" baseline="0">
          <a:solidFill>
            <a:schemeClr val="tx1"/>
          </a:solidFill>
          <a:latin typeface="Calibri Light"/>
          <a:ea typeface="+mn-ea"/>
          <a:cs typeface="Calibri Light"/>
        </a:defRPr>
      </a:lvl4pPr>
      <a:lvl5pPr marL="2057400" indent="-228600" algn="l" defTabSz="914400" rtl="0" eaLnBrk="1" latinLnBrk="0" hangingPunct="1">
        <a:lnSpc>
          <a:spcPct val="100000"/>
        </a:lnSpc>
        <a:spcBef>
          <a:spcPts val="500"/>
        </a:spcBef>
        <a:buClr>
          <a:schemeClr val="accent6">
            <a:lumMod val="75000"/>
          </a:schemeClr>
        </a:buClr>
        <a:buFont typeface="Lucida Grande"/>
        <a:buChar char="∙"/>
        <a:defRPr sz="1200" b="0" i="0" kern="1200">
          <a:solidFill>
            <a:schemeClr val="tx1"/>
          </a:solidFill>
          <a:latin typeface="Calibri Light"/>
          <a:ea typeface="+mn-ea"/>
          <a:cs typeface="Calibri Light"/>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1.png"/><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docs.microsoft.com/en-us/dynamics365/business-central/dev-itpro/developer/properties/devenv-codeunit-properties" TargetMode="Externa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ynamics365/business-central/dev-itpro/developer/properties/devenv-dataitemlink-query-property" TargetMode="External"/><Relationship Id="rId7" Type="http://schemas.openxmlformats.org/officeDocument/2006/relationships/image" Target="../media/image47.png"/><Relationship Id="rId2" Type="http://schemas.openxmlformats.org/officeDocument/2006/relationships/hyperlink" Target="https://docs.microsoft.com/en-us/dynamics365/business-central/dev-itpro/developer/properties/devenv-query-properties" TargetMode="External"/><Relationship Id="rId1" Type="http://schemas.openxmlformats.org/officeDocument/2006/relationships/slideLayout" Target="../slideLayouts/slideLayout10.xml"/><Relationship Id="rId6" Type="http://schemas.openxmlformats.org/officeDocument/2006/relationships/hyperlink" Target="https://docs.microsoft.com/en-us/dynamics365/business-central/dev-itpro/developer/properties/devenv-dataitemlink-type-property" TargetMode="External"/><Relationship Id="rId5" Type="http://schemas.openxmlformats.org/officeDocument/2006/relationships/hyperlink" Target="https://docs.microsoft.com/en-us/dynamics365/business-central/dev-itpro/developer/properties/devenv-sqljointype-property" TargetMode="External"/><Relationship Id="rId4" Type="http://schemas.openxmlformats.org/officeDocument/2006/relationships/hyperlink" Target="https://docs.microsoft.com/en-us/dynamics365/business-central/dev-itpro/developer/properties/devenv-dataitemtablefilter-propert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ocs.microsoft.com/en-us/dynamics365/business-central/dev-itpro/developer/properties/devenv-page-properties" TargetMode="Externa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hyperlink" Target="https://marketplace.visualstudio.com/items?itemName=humao.rest-client" TargetMode="External"/><Relationship Id="rId13" Type="http://schemas.openxmlformats.org/officeDocument/2006/relationships/image" Target="../media/image29.png"/><Relationship Id="rId3" Type="http://schemas.openxmlformats.org/officeDocument/2006/relationships/hyperlink" Target="https://marketplace.visualstudio.com/items?itemName=andrzejzwierzchowski.al-code-outline#overview" TargetMode="External"/><Relationship Id="rId7" Type="http://schemas.openxmlformats.org/officeDocument/2006/relationships/hyperlink" Target="https://marketplace.visualstudio.com/items?itemName=tfenster.alrunner" TargetMode="External"/><Relationship Id="rId12" Type="http://schemas.openxmlformats.org/officeDocument/2006/relationships/image" Target="../media/image28.png"/><Relationship Id="rId2" Type="http://schemas.openxmlformats.org/officeDocument/2006/relationships/hyperlink" Target="https://marketplace.visualstudio.com/items?itemName=rasmus.al-formatter" TargetMode="External"/><Relationship Id="rId1" Type="http://schemas.openxmlformats.org/officeDocument/2006/relationships/slideLayout" Target="../slideLayouts/slideLayout10.xml"/><Relationship Id="rId6" Type="http://schemas.openxmlformats.org/officeDocument/2006/relationships/hyperlink" Target="https://marketplace.visualstudio.com/items?itemName=mrmlnc.vscode-json5" TargetMode="External"/><Relationship Id="rId11" Type="http://schemas.openxmlformats.org/officeDocument/2006/relationships/hyperlink" Target="https://marketplace.visualstudio.com/items?itemName=VisualStudioExptTeam.vscodeintellicode" TargetMode="External"/><Relationship Id="rId5" Type="http://schemas.openxmlformats.org/officeDocument/2006/relationships/hyperlink" Target="https://marketplace.visualstudio.com/items?itemName=waldo.crs-al-language-extension" TargetMode="External"/><Relationship Id="rId10" Type="http://schemas.openxmlformats.org/officeDocument/2006/relationships/hyperlink" Target="https://marketplace.visualstudio.com/items?itemName=MS-vsliveshare.vsliveshare-pack" TargetMode="External"/><Relationship Id="rId4" Type="http://schemas.openxmlformats.org/officeDocument/2006/relationships/hyperlink" Target="https://marketplace.visualstudio.com/items?itemName=martonsagi.al-object-designer" TargetMode="External"/><Relationship Id="rId9" Type="http://schemas.openxmlformats.org/officeDocument/2006/relationships/hyperlink" Target="https://marketplace.visualstudio.com/items?itemName=MS-vsliveshare.vsliveshare" TargetMode="External"/><Relationship Id="rId1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ocs.microsoft.com/en-us/dynamics365/business-central/dev-itpro/developer/properties/devenv-query-properties"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ocs.microsoft.com/en-us/dynamics365/business-central/dev-itpro/developer/devenv-api-pagetype"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marketplace.visualstudio.com/items?itemName=humao.rest-client" TargetMode="External"/><Relationship Id="rId1" Type="http://schemas.openxmlformats.org/officeDocument/2006/relationships/slideLayout" Target="../slideLayouts/slideLayout10.xml"/><Relationship Id="rId5" Type="http://schemas.openxmlformats.org/officeDocument/2006/relationships/image" Target="../media/image59.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B71A3731-0ABE-45C2-A0B6-40FFC2903CD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197" b="3292"/>
          <a:stretch/>
        </p:blipFill>
        <p:spPr>
          <a:xfrm>
            <a:off x="697056" y="179108"/>
            <a:ext cx="11494944" cy="6678892"/>
          </a:xfrm>
          <a:prstGeom prst="rect">
            <a:avLst/>
          </a:prstGeom>
        </p:spPr>
      </p:pic>
      <p:sp>
        <p:nvSpPr>
          <p:cNvPr id="8" name="Freeform 5">
            <a:extLst>
              <a:ext uri="{FF2B5EF4-FFF2-40B4-BE49-F238E27FC236}">
                <a16:creationId xmlns:a16="http://schemas.microsoft.com/office/drawing/2014/main" id="{D2CD0E42-F86D-41C7-9179-5BFD60248113}"/>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dirty="0"/>
          </a:p>
        </p:txBody>
      </p:sp>
      <p:pic>
        <p:nvPicPr>
          <p:cNvPr id="12" name="Grafik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3" name="Titel 2"/>
          <p:cNvSpPr>
            <a:spLocks noGrp="1"/>
          </p:cNvSpPr>
          <p:nvPr>
            <p:ph type="title"/>
          </p:nvPr>
        </p:nvSpPr>
        <p:spPr>
          <a:xfrm>
            <a:off x="358776" y="3065693"/>
            <a:ext cx="4560358" cy="1049106"/>
          </a:xfrm>
          <a:noFill/>
        </p:spPr>
        <p:txBody>
          <a:bodyPr/>
          <a:lstStyle/>
          <a:p>
            <a:pPr algn="ctr"/>
            <a:r>
              <a:rPr lang="de-DE" noProof="1"/>
              <a:t>Microsoft AL</a:t>
            </a:r>
            <a:br>
              <a:rPr lang="de-DE" sz="2600" noProof="1"/>
            </a:br>
            <a:r>
              <a:rPr lang="de-DE" sz="2400" dirty="0">
                <a:solidFill>
                  <a:schemeClr val="accent5"/>
                </a:solidFill>
                <a:latin typeface="Calibri" pitchFamily="34" charset="0"/>
                <a:cs typeface="Calibri" pitchFamily="34" charset="0"/>
              </a:rPr>
              <a:t>Modern APIs</a:t>
            </a:r>
            <a:endParaRPr lang="de-DE" sz="2400" dirty="0"/>
          </a:p>
        </p:txBody>
      </p:sp>
    </p:spTree>
    <p:extLst>
      <p:ext uri="{BB962C8B-B14F-4D97-AF65-F5344CB8AC3E}">
        <p14:creationId xmlns:p14="http://schemas.microsoft.com/office/powerpoint/2010/main" val="249155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8B014-C927-434F-B0E2-1CB468742152}"/>
              </a:ext>
            </a:extLst>
          </p:cNvPr>
          <p:cNvSpPr>
            <a:spLocks noGrp="1"/>
          </p:cNvSpPr>
          <p:nvPr>
            <p:ph type="title"/>
          </p:nvPr>
        </p:nvSpPr>
        <p:spPr/>
        <p:txBody>
          <a:bodyPr/>
          <a:lstStyle/>
          <a:p>
            <a:r>
              <a:rPr lang="en-US" dirty="0"/>
              <a:t>Business Central</a:t>
            </a:r>
            <a:br>
              <a:rPr lang="en-US" dirty="0"/>
            </a:br>
            <a:r>
              <a:rPr lang="en-US" i="1" dirty="0"/>
              <a:t>Tools for Web Service Development &amp; Test</a:t>
            </a:r>
            <a:endParaRPr lang="en-US" dirty="0"/>
          </a:p>
        </p:txBody>
      </p:sp>
      <p:sp>
        <p:nvSpPr>
          <p:cNvPr id="3" name="Textplatzhalter 2">
            <a:extLst>
              <a:ext uri="{FF2B5EF4-FFF2-40B4-BE49-F238E27FC236}">
                <a16:creationId xmlns:a16="http://schemas.microsoft.com/office/drawing/2014/main" id="{E86850D0-6EF2-4BA5-80D8-6653081260E0}"/>
              </a:ext>
            </a:extLst>
          </p:cNvPr>
          <p:cNvSpPr>
            <a:spLocks noGrp="1"/>
          </p:cNvSpPr>
          <p:nvPr>
            <p:ph type="body" sz="quarter" idx="10"/>
          </p:nvPr>
        </p:nvSpPr>
        <p:spPr/>
        <p:txBody>
          <a:bodyPr/>
          <a:lstStyle/>
          <a:p>
            <a:r>
              <a:rPr lang="en-US" dirty="0"/>
              <a:t>Fiddler</a:t>
            </a:r>
          </a:p>
          <a:p>
            <a:r>
              <a:rPr lang="en-US" dirty="0"/>
              <a:t>Postman</a:t>
            </a:r>
          </a:p>
          <a:p>
            <a:r>
              <a:rPr lang="en-US" dirty="0"/>
              <a:t>VS Code REST Client</a:t>
            </a:r>
          </a:p>
        </p:txBody>
      </p:sp>
      <p:pic>
        <p:nvPicPr>
          <p:cNvPr id="4" name="Picture Placeholder 8">
            <a:extLst>
              <a:ext uri="{FF2B5EF4-FFF2-40B4-BE49-F238E27FC236}">
                <a16:creationId xmlns:a16="http://schemas.microsoft.com/office/drawing/2014/main" id="{87893973-C7A9-455F-A095-F1AD9A732D08}"/>
              </a:ext>
            </a:extLst>
          </p:cNvPr>
          <p:cNvPicPr>
            <a:picLocks noChangeAspect="1"/>
          </p:cNvPicPr>
          <p:nvPr/>
        </p:nvPicPr>
        <p:blipFill rotWithShape="1">
          <a:blip r:embed="rId2"/>
          <a:srcRect l="6762" t="5249" r="6762" b="36977"/>
          <a:stretch/>
        </p:blipFill>
        <p:spPr>
          <a:xfrm>
            <a:off x="3714329" y="1295533"/>
            <a:ext cx="6372225" cy="3681451"/>
          </a:xfrm>
          <a:prstGeom prst="rect">
            <a:avLst/>
          </a:prstGeom>
          <a:ln>
            <a:solidFill>
              <a:schemeClr val="accent1"/>
            </a:solidFill>
          </a:ln>
        </p:spPr>
      </p:pic>
      <p:pic>
        <p:nvPicPr>
          <p:cNvPr id="5" name="Picture Placeholder 8">
            <a:extLst>
              <a:ext uri="{FF2B5EF4-FFF2-40B4-BE49-F238E27FC236}">
                <a16:creationId xmlns:a16="http://schemas.microsoft.com/office/drawing/2014/main" id="{84717E20-FBD1-4195-8A5A-1850BD6487AB}"/>
              </a:ext>
            </a:extLst>
          </p:cNvPr>
          <p:cNvPicPr>
            <a:picLocks noChangeAspect="1"/>
          </p:cNvPicPr>
          <p:nvPr/>
        </p:nvPicPr>
        <p:blipFill rotWithShape="1">
          <a:blip r:embed="rId2"/>
          <a:srcRect l="24267" t="64292" r="-88" b="-46"/>
          <a:stretch/>
        </p:blipFill>
        <p:spPr>
          <a:xfrm>
            <a:off x="6207815" y="3139650"/>
            <a:ext cx="5587125" cy="2278350"/>
          </a:xfrm>
          <a:prstGeom prst="rect">
            <a:avLst/>
          </a:prstGeom>
          <a:ln>
            <a:solidFill>
              <a:schemeClr val="accent1"/>
            </a:solidFill>
          </a:ln>
        </p:spPr>
      </p:pic>
      <p:pic>
        <p:nvPicPr>
          <p:cNvPr id="7" name="Grafik 6">
            <a:extLst>
              <a:ext uri="{FF2B5EF4-FFF2-40B4-BE49-F238E27FC236}">
                <a16:creationId xmlns:a16="http://schemas.microsoft.com/office/drawing/2014/main" id="{490A5F17-800F-42C2-96DC-61EA97B4B24A}"/>
              </a:ext>
            </a:extLst>
          </p:cNvPr>
          <p:cNvPicPr>
            <a:picLocks noChangeAspect="1"/>
          </p:cNvPicPr>
          <p:nvPr/>
        </p:nvPicPr>
        <p:blipFill>
          <a:blip r:embed="rId3"/>
          <a:stretch>
            <a:fillRect/>
          </a:stretch>
        </p:blipFill>
        <p:spPr>
          <a:xfrm>
            <a:off x="360001" y="5383291"/>
            <a:ext cx="3354328" cy="952709"/>
          </a:xfrm>
          <a:prstGeom prst="rect">
            <a:avLst/>
          </a:prstGeom>
        </p:spPr>
      </p:pic>
      <p:pic>
        <p:nvPicPr>
          <p:cNvPr id="6" name="Grafik 5">
            <a:extLst>
              <a:ext uri="{FF2B5EF4-FFF2-40B4-BE49-F238E27FC236}">
                <a16:creationId xmlns:a16="http://schemas.microsoft.com/office/drawing/2014/main" id="{72950F4E-114D-4821-9DE0-65AACCE8AF97}"/>
              </a:ext>
            </a:extLst>
          </p:cNvPr>
          <p:cNvPicPr>
            <a:picLocks noChangeAspect="1"/>
          </p:cNvPicPr>
          <p:nvPr/>
        </p:nvPicPr>
        <p:blipFill rotWithShape="1">
          <a:blip r:embed="rId4"/>
          <a:srcRect t="74050" r="9284" b="1598"/>
          <a:stretch/>
        </p:blipFill>
        <p:spPr>
          <a:xfrm>
            <a:off x="4400129" y="5383291"/>
            <a:ext cx="4694899" cy="810428"/>
          </a:xfrm>
          <a:prstGeom prst="rect">
            <a:avLst/>
          </a:prstGeom>
          <a:ln>
            <a:solidFill>
              <a:schemeClr val="accent1"/>
            </a:solidFill>
          </a:ln>
        </p:spPr>
      </p:pic>
    </p:spTree>
    <p:extLst>
      <p:ext uri="{BB962C8B-B14F-4D97-AF65-F5344CB8AC3E}">
        <p14:creationId xmlns:p14="http://schemas.microsoft.com/office/powerpoint/2010/main" val="870117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Wand, drinnen enthält.&#10;&#10;Mit sehr hoher Zuverlässigkeit generierte Beschreibung">
            <a:extLst>
              <a:ext uri="{FF2B5EF4-FFF2-40B4-BE49-F238E27FC236}">
                <a16:creationId xmlns:a16="http://schemas.microsoft.com/office/drawing/2014/main" id="{59A54BC2-B315-42C6-A61F-F0DBE573A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44" y="179107"/>
            <a:ext cx="10021556" cy="668103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398092"/>
            <a:ext cx="456035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Hands On</a:t>
            </a:r>
            <a:endParaRPr lang="de-DE" dirty="0"/>
          </a:p>
        </p:txBody>
      </p:sp>
    </p:spTree>
    <p:extLst>
      <p:ext uri="{BB962C8B-B14F-4D97-AF65-F5344CB8AC3E}">
        <p14:creationId xmlns:p14="http://schemas.microsoft.com/office/powerpoint/2010/main" val="4265372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9BC2CC-A9C0-4F63-95D8-B2489C118D4A}"/>
              </a:ext>
            </a:extLst>
          </p:cNvPr>
          <p:cNvSpPr>
            <a:spLocks noGrp="1"/>
          </p:cNvSpPr>
          <p:nvPr>
            <p:ph type="title"/>
          </p:nvPr>
        </p:nvSpPr>
        <p:spPr/>
        <p:txBody>
          <a:bodyPr/>
          <a:lstStyle/>
          <a:p>
            <a:r>
              <a:rPr lang="en-US" dirty="0"/>
              <a:t>Business Central</a:t>
            </a:r>
            <a:br>
              <a:rPr lang="de-DE" dirty="0"/>
            </a:br>
            <a:r>
              <a:rPr lang="de-DE" i="1" dirty="0"/>
              <a:t>Hands-On</a:t>
            </a:r>
          </a:p>
        </p:txBody>
      </p:sp>
      <p:sp>
        <p:nvSpPr>
          <p:cNvPr id="3" name="Textplatzhalter 2">
            <a:extLst>
              <a:ext uri="{FF2B5EF4-FFF2-40B4-BE49-F238E27FC236}">
                <a16:creationId xmlns:a16="http://schemas.microsoft.com/office/drawing/2014/main" id="{7A412E3E-740A-472F-B304-348845EECB9D}"/>
              </a:ext>
            </a:extLst>
          </p:cNvPr>
          <p:cNvSpPr>
            <a:spLocks noGrp="1"/>
          </p:cNvSpPr>
          <p:nvPr>
            <p:ph type="body" sz="quarter" idx="10"/>
          </p:nvPr>
        </p:nvSpPr>
        <p:spPr/>
        <p:txBody>
          <a:bodyPr/>
          <a:lstStyle/>
          <a:p>
            <a:r>
              <a:rPr lang="en-US" dirty="0"/>
              <a:t>Prerequisites </a:t>
            </a:r>
          </a:p>
          <a:p>
            <a:pPr lvl="1"/>
            <a:r>
              <a:rPr lang="en-US" dirty="0"/>
              <a:t>Connect to your Workshop VM	</a:t>
            </a:r>
            <a:r>
              <a:rPr lang="en-US" dirty="0">
                <a:sym typeface="Wingdings" panose="05000000000000000000" pitchFamily="2" charset="2"/>
              </a:rPr>
              <a:t> </a:t>
            </a:r>
            <a:r>
              <a:rPr lang="en-US" dirty="0"/>
              <a:t>use Instructions on your Workshop Boarding Pass</a:t>
            </a:r>
          </a:p>
          <a:p>
            <a:pPr lvl="1"/>
            <a:endParaRPr lang="en-US" dirty="0"/>
          </a:p>
          <a:p>
            <a:r>
              <a:rPr lang="en-US" dirty="0"/>
              <a:t>Hand On - Tasks</a:t>
            </a:r>
          </a:p>
          <a:p>
            <a:pPr lvl="1"/>
            <a:r>
              <a:rPr lang="en-US" dirty="0"/>
              <a:t>Learn how to explore Web Services</a:t>
            </a:r>
          </a:p>
          <a:p>
            <a:pPr lvl="1"/>
            <a:r>
              <a:rPr lang="en-US" dirty="0"/>
              <a:t>Setup the Web Account in your environment</a:t>
            </a:r>
          </a:p>
          <a:p>
            <a:pPr lvl="1"/>
            <a:endParaRPr lang="en-US" dirty="0"/>
          </a:p>
          <a:p>
            <a:endParaRPr lang="de-DE" dirty="0"/>
          </a:p>
          <a:p>
            <a:endParaRPr lang="de-DE" dirty="0"/>
          </a:p>
        </p:txBody>
      </p:sp>
    </p:spTree>
    <p:extLst>
      <p:ext uri="{BB962C8B-B14F-4D97-AF65-F5344CB8AC3E}">
        <p14:creationId xmlns:p14="http://schemas.microsoft.com/office/powerpoint/2010/main" val="2075475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en-US" dirty="0"/>
            </a:br>
            <a:r>
              <a:rPr lang="en-US" i="1" dirty="0"/>
              <a:t>Explore the Web Services</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Open your Web Client</a:t>
            </a:r>
          </a:p>
          <a:p>
            <a:pPr lvl="1"/>
            <a:endParaRPr lang="en-US" dirty="0"/>
          </a:p>
          <a:p>
            <a:r>
              <a:rPr lang="en-US" dirty="0"/>
              <a:t>Use “Tell me” and navigate to the web services</a:t>
            </a:r>
          </a:p>
          <a:p>
            <a:pPr lvl="1"/>
            <a:r>
              <a:rPr lang="en-US" dirty="0"/>
              <a:t>Page Name	“Web Services”</a:t>
            </a:r>
          </a:p>
          <a:p>
            <a:pPr lvl="1"/>
            <a:endParaRPr lang="en-US" dirty="0"/>
          </a:p>
          <a:p>
            <a:r>
              <a:rPr lang="en-US" dirty="0"/>
              <a:t>Note the Web Service URL (for later) of:</a:t>
            </a:r>
          </a:p>
          <a:p>
            <a:pPr lvl="1"/>
            <a:r>
              <a:rPr lang="en-US" dirty="0"/>
              <a:t>Page	“User Tasks”</a:t>
            </a:r>
          </a:p>
          <a:p>
            <a:pPr lvl="1"/>
            <a:r>
              <a:rPr lang="en-US" dirty="0"/>
              <a:t>Query 	“Vendor Ledger Entries”</a:t>
            </a:r>
          </a:p>
          <a:p>
            <a:pPr lvl="1"/>
            <a:endParaRPr lang="en-US" dirty="0"/>
          </a:p>
        </p:txBody>
      </p:sp>
      <p:pic>
        <p:nvPicPr>
          <p:cNvPr id="6" name="Grafik 5">
            <a:extLst>
              <a:ext uri="{FF2B5EF4-FFF2-40B4-BE49-F238E27FC236}">
                <a16:creationId xmlns:a16="http://schemas.microsoft.com/office/drawing/2014/main" id="{220672A0-2BD9-4311-AC3D-17089685B438}"/>
              </a:ext>
            </a:extLst>
          </p:cNvPr>
          <p:cNvPicPr>
            <a:picLocks noChangeAspect="1"/>
          </p:cNvPicPr>
          <p:nvPr/>
        </p:nvPicPr>
        <p:blipFill>
          <a:blip r:embed="rId2"/>
          <a:stretch>
            <a:fillRect/>
          </a:stretch>
        </p:blipFill>
        <p:spPr>
          <a:xfrm>
            <a:off x="7294980" y="1152000"/>
            <a:ext cx="4531020" cy="1731825"/>
          </a:xfrm>
          <a:prstGeom prst="rect">
            <a:avLst/>
          </a:prstGeom>
          <a:ln>
            <a:solidFill>
              <a:schemeClr val="accent1"/>
            </a:solidFill>
          </a:ln>
        </p:spPr>
      </p:pic>
      <p:pic>
        <p:nvPicPr>
          <p:cNvPr id="7" name="Grafik 6">
            <a:extLst>
              <a:ext uri="{FF2B5EF4-FFF2-40B4-BE49-F238E27FC236}">
                <a16:creationId xmlns:a16="http://schemas.microsoft.com/office/drawing/2014/main" id="{86CB073B-90E5-4042-B599-C0CD9D485B88}"/>
              </a:ext>
            </a:extLst>
          </p:cNvPr>
          <p:cNvPicPr>
            <a:picLocks noChangeAspect="1"/>
          </p:cNvPicPr>
          <p:nvPr/>
        </p:nvPicPr>
        <p:blipFill rotWithShape="1">
          <a:blip r:embed="rId3"/>
          <a:srcRect r="48647"/>
          <a:stretch/>
        </p:blipFill>
        <p:spPr>
          <a:xfrm>
            <a:off x="6735384" y="3045825"/>
            <a:ext cx="5090616" cy="3452175"/>
          </a:xfrm>
          <a:prstGeom prst="rect">
            <a:avLst/>
          </a:prstGeom>
          <a:ln>
            <a:solidFill>
              <a:schemeClr val="accent1"/>
            </a:solidFill>
          </a:ln>
        </p:spPr>
      </p:pic>
    </p:spTree>
    <p:extLst>
      <p:ext uri="{BB962C8B-B14F-4D97-AF65-F5344CB8AC3E}">
        <p14:creationId xmlns:p14="http://schemas.microsoft.com/office/powerpoint/2010/main" val="1057588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en-US" dirty="0"/>
            </a:br>
            <a:r>
              <a:rPr lang="en-US" i="1" dirty="0"/>
              <a:t>Setup your Web Service Access</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Open your Web Client</a:t>
            </a:r>
          </a:p>
          <a:p>
            <a:pPr lvl="1"/>
            <a:endParaRPr lang="en-US" dirty="0"/>
          </a:p>
          <a:p>
            <a:r>
              <a:rPr lang="en-US" dirty="0"/>
              <a:t>Use “Tell me” and navigate to the web services</a:t>
            </a:r>
          </a:p>
          <a:p>
            <a:pPr lvl="1"/>
            <a:r>
              <a:rPr lang="en-US" dirty="0"/>
              <a:t>Page Name	“Users”</a:t>
            </a:r>
          </a:p>
          <a:p>
            <a:pPr lvl="1"/>
            <a:endParaRPr lang="en-US" dirty="0"/>
          </a:p>
          <a:p>
            <a:r>
              <a:rPr lang="en-US" dirty="0"/>
              <a:t>Open User Page</a:t>
            </a:r>
          </a:p>
          <a:p>
            <a:pPr lvl="1"/>
            <a:endParaRPr lang="en-US" dirty="0"/>
          </a:p>
          <a:p>
            <a:r>
              <a:rPr lang="en-US" dirty="0"/>
              <a:t>Setup the Web Service Access</a:t>
            </a:r>
          </a:p>
          <a:p>
            <a:pPr lvl="1"/>
            <a:r>
              <a:rPr lang="en-US" dirty="0"/>
              <a:t>no expire date</a:t>
            </a:r>
          </a:p>
          <a:p>
            <a:pPr lvl="1"/>
            <a:r>
              <a:rPr lang="en-US" dirty="0"/>
              <a:t>Note your generated  </a:t>
            </a:r>
            <a:r>
              <a:rPr lang="en-US" b="1" dirty="0"/>
              <a:t>Web Service Access Key</a:t>
            </a:r>
            <a:r>
              <a:rPr lang="en-US" dirty="0"/>
              <a:t> and </a:t>
            </a:r>
            <a:r>
              <a:rPr lang="en-US" b="1" dirty="0"/>
              <a:t>Username</a:t>
            </a:r>
          </a:p>
          <a:p>
            <a:pPr lvl="1"/>
            <a:endParaRPr lang="en-US" dirty="0"/>
          </a:p>
        </p:txBody>
      </p:sp>
      <p:pic>
        <p:nvPicPr>
          <p:cNvPr id="8" name="Grafik 7">
            <a:extLst>
              <a:ext uri="{FF2B5EF4-FFF2-40B4-BE49-F238E27FC236}">
                <a16:creationId xmlns:a16="http://schemas.microsoft.com/office/drawing/2014/main" id="{4AFC5BC1-088F-4030-8256-63461B8D200B}"/>
              </a:ext>
            </a:extLst>
          </p:cNvPr>
          <p:cNvPicPr>
            <a:picLocks noChangeAspect="1"/>
          </p:cNvPicPr>
          <p:nvPr/>
        </p:nvPicPr>
        <p:blipFill>
          <a:blip r:embed="rId2"/>
          <a:stretch>
            <a:fillRect/>
          </a:stretch>
        </p:blipFill>
        <p:spPr>
          <a:xfrm>
            <a:off x="3791437" y="5276851"/>
            <a:ext cx="8034563" cy="1059150"/>
          </a:xfrm>
          <a:prstGeom prst="rect">
            <a:avLst/>
          </a:prstGeom>
          <a:ln>
            <a:solidFill>
              <a:schemeClr val="accent1"/>
            </a:solidFill>
          </a:ln>
        </p:spPr>
      </p:pic>
      <p:pic>
        <p:nvPicPr>
          <p:cNvPr id="9" name="Grafik 8">
            <a:extLst>
              <a:ext uri="{FF2B5EF4-FFF2-40B4-BE49-F238E27FC236}">
                <a16:creationId xmlns:a16="http://schemas.microsoft.com/office/drawing/2014/main" id="{66FBFE27-DAC4-4776-A6E8-D5D5829D4608}"/>
              </a:ext>
            </a:extLst>
          </p:cNvPr>
          <p:cNvPicPr>
            <a:picLocks noChangeAspect="1"/>
          </p:cNvPicPr>
          <p:nvPr/>
        </p:nvPicPr>
        <p:blipFill>
          <a:blip r:embed="rId3"/>
          <a:stretch>
            <a:fillRect/>
          </a:stretch>
        </p:blipFill>
        <p:spPr>
          <a:xfrm>
            <a:off x="6266044" y="1152000"/>
            <a:ext cx="5559956" cy="3115200"/>
          </a:xfrm>
          <a:prstGeom prst="rect">
            <a:avLst/>
          </a:prstGeom>
          <a:ln>
            <a:solidFill>
              <a:schemeClr val="accent1"/>
            </a:solidFill>
          </a:ln>
        </p:spPr>
      </p:pic>
    </p:spTree>
    <p:extLst>
      <p:ext uri="{BB962C8B-B14F-4D97-AF65-F5344CB8AC3E}">
        <p14:creationId xmlns:p14="http://schemas.microsoft.com/office/powerpoint/2010/main" val="2689725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Boden, drinnen, Tisch, Laptop enthält.&#10;&#10;Mit sehr hoher Zuverlässigkeit generierte Beschreibung">
            <a:extLst>
              <a:ext uri="{FF2B5EF4-FFF2-40B4-BE49-F238E27FC236}">
                <a16:creationId xmlns:a16="http://schemas.microsoft.com/office/drawing/2014/main" id="{F88A59FC-35FA-4A7F-9B5B-F31E28A46BEE}"/>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2365" r="7920" b="434"/>
          <a:stretch/>
        </p:blipFill>
        <p:spPr>
          <a:xfrm>
            <a:off x="2590800" y="179107"/>
            <a:ext cx="9601200" cy="666601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065693"/>
            <a:ext cx="4560358" cy="1049106"/>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Microsoft AL</a:t>
            </a:r>
            <a:br>
              <a:rPr lang="de-DE" sz="2600" noProof="1"/>
            </a:br>
            <a:r>
              <a:rPr lang="de-DE" sz="2400" dirty="0">
                <a:solidFill>
                  <a:schemeClr val="accent5"/>
                </a:solidFill>
                <a:latin typeface="Calibri" pitchFamily="34" charset="0"/>
                <a:cs typeface="Calibri" pitchFamily="34" charset="0"/>
              </a:rPr>
              <a:t>Web Services &amp; </a:t>
            </a:r>
            <a:r>
              <a:rPr lang="de-DE" sz="2400" dirty="0" err="1">
                <a:solidFill>
                  <a:schemeClr val="accent5"/>
                </a:solidFill>
                <a:latin typeface="Calibri" pitchFamily="34" charset="0"/>
                <a:cs typeface="Calibri" pitchFamily="34" charset="0"/>
              </a:rPr>
              <a:t>OData</a:t>
            </a:r>
            <a:r>
              <a:rPr lang="de-DE" sz="2400" dirty="0">
                <a:solidFill>
                  <a:schemeClr val="accent5"/>
                </a:solidFill>
                <a:latin typeface="Calibri" pitchFamily="34" charset="0"/>
                <a:cs typeface="Calibri" pitchFamily="34" charset="0"/>
              </a:rPr>
              <a:t> Feeds</a:t>
            </a:r>
            <a:endParaRPr lang="de-DE" dirty="0"/>
          </a:p>
        </p:txBody>
      </p:sp>
    </p:spTree>
    <p:extLst>
      <p:ext uri="{BB962C8B-B14F-4D97-AF65-F5344CB8AC3E}">
        <p14:creationId xmlns:p14="http://schemas.microsoft.com/office/powerpoint/2010/main" val="1448878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60770A4-1A80-4E17-AA11-0FAE1167CB79}"/>
              </a:ext>
            </a:extLst>
          </p:cNvPr>
          <p:cNvSpPr>
            <a:spLocks noGrp="1"/>
          </p:cNvSpPr>
          <p:nvPr>
            <p:ph type="title"/>
          </p:nvPr>
        </p:nvSpPr>
        <p:spPr/>
        <p:txBody>
          <a:bodyPr/>
          <a:lstStyle/>
          <a:p>
            <a:r>
              <a:rPr lang="en-US" dirty="0"/>
              <a:t>Business Central | Web Services</a:t>
            </a:r>
            <a:br>
              <a:rPr lang="en-US" dirty="0"/>
            </a:br>
            <a:r>
              <a:rPr lang="en-US" i="1" dirty="0" err="1"/>
              <a:t>Codeunit</a:t>
            </a:r>
            <a:endParaRPr lang="de-DE" i="1" dirty="0"/>
          </a:p>
        </p:txBody>
      </p:sp>
      <p:sp>
        <p:nvSpPr>
          <p:cNvPr id="4" name="Textplatzhalter 3">
            <a:extLst>
              <a:ext uri="{FF2B5EF4-FFF2-40B4-BE49-F238E27FC236}">
                <a16:creationId xmlns:a16="http://schemas.microsoft.com/office/drawing/2014/main" id="{A621B637-8908-42CD-A27B-B93ED3D8BF61}"/>
              </a:ext>
            </a:extLst>
          </p:cNvPr>
          <p:cNvSpPr>
            <a:spLocks noGrp="1"/>
          </p:cNvSpPr>
          <p:nvPr>
            <p:ph type="body" sz="quarter" idx="10"/>
          </p:nvPr>
        </p:nvSpPr>
        <p:spPr/>
        <p:txBody>
          <a:bodyPr/>
          <a:lstStyle/>
          <a:p>
            <a:r>
              <a:rPr lang="en-US" dirty="0" err="1">
                <a:hlinkClick r:id="rId2"/>
              </a:rPr>
              <a:t>Codeunit</a:t>
            </a:r>
            <a:endParaRPr lang="en-US" dirty="0"/>
          </a:p>
          <a:p>
            <a:pPr lvl="1"/>
            <a:r>
              <a:rPr lang="en-US" b="1" dirty="0"/>
              <a:t>SOAP only</a:t>
            </a:r>
          </a:p>
          <a:p>
            <a:pPr lvl="1"/>
            <a:r>
              <a:rPr lang="en-US" dirty="0"/>
              <a:t>Wrapper for Methods</a:t>
            </a:r>
          </a:p>
          <a:p>
            <a:pPr lvl="1"/>
            <a:endParaRPr lang="en-US" dirty="0"/>
          </a:p>
          <a:p>
            <a:r>
              <a:rPr lang="en-US" dirty="0"/>
              <a:t>Procedure</a:t>
            </a:r>
          </a:p>
          <a:p>
            <a:pPr lvl="1"/>
            <a:r>
              <a:rPr lang="en-US" dirty="0"/>
              <a:t>Web Service Method for SOAP</a:t>
            </a:r>
          </a:p>
          <a:p>
            <a:pPr lvl="1"/>
            <a:endParaRPr lang="en-US" dirty="0"/>
          </a:p>
          <a:p>
            <a:r>
              <a:rPr lang="en-US" dirty="0"/>
              <a:t>Method Arguments </a:t>
            </a:r>
          </a:p>
          <a:p>
            <a:pPr lvl="1"/>
            <a:r>
              <a:rPr lang="en-US" dirty="0"/>
              <a:t>Request Parameters in SOAP</a:t>
            </a:r>
          </a:p>
          <a:p>
            <a:pPr lvl="1"/>
            <a:endParaRPr lang="en-US" dirty="0"/>
          </a:p>
          <a:p>
            <a:r>
              <a:rPr lang="en-US" dirty="0"/>
              <a:t>Method Result</a:t>
            </a:r>
          </a:p>
          <a:p>
            <a:pPr lvl="1"/>
            <a:r>
              <a:rPr lang="en-US" dirty="0"/>
              <a:t>Response Data in SOAP</a:t>
            </a:r>
          </a:p>
        </p:txBody>
      </p:sp>
      <p:pic>
        <p:nvPicPr>
          <p:cNvPr id="5" name="Grafik 4">
            <a:extLst>
              <a:ext uri="{FF2B5EF4-FFF2-40B4-BE49-F238E27FC236}">
                <a16:creationId xmlns:a16="http://schemas.microsoft.com/office/drawing/2014/main" id="{632A6F6E-F582-4ADC-A4AA-972FB41959A6}"/>
              </a:ext>
            </a:extLst>
          </p:cNvPr>
          <p:cNvPicPr>
            <a:picLocks noChangeAspect="1"/>
          </p:cNvPicPr>
          <p:nvPr/>
        </p:nvPicPr>
        <p:blipFill rotWithShape="1">
          <a:blip r:embed="rId3"/>
          <a:srcRect l="2781" t="5564" b="54066"/>
          <a:stretch/>
        </p:blipFill>
        <p:spPr>
          <a:xfrm>
            <a:off x="4772025" y="3990020"/>
            <a:ext cx="7053975" cy="2345980"/>
          </a:xfrm>
          <a:prstGeom prst="rect">
            <a:avLst/>
          </a:prstGeom>
          <a:ln>
            <a:solidFill>
              <a:schemeClr val="accent1"/>
            </a:solidFill>
          </a:ln>
        </p:spPr>
      </p:pic>
      <p:pic>
        <p:nvPicPr>
          <p:cNvPr id="6" name="Grafik 5">
            <a:extLst>
              <a:ext uri="{FF2B5EF4-FFF2-40B4-BE49-F238E27FC236}">
                <a16:creationId xmlns:a16="http://schemas.microsoft.com/office/drawing/2014/main" id="{706261B9-E804-4A2F-906A-5730C6878B88}"/>
              </a:ext>
            </a:extLst>
          </p:cNvPr>
          <p:cNvPicPr>
            <a:picLocks noChangeAspect="1"/>
          </p:cNvPicPr>
          <p:nvPr/>
        </p:nvPicPr>
        <p:blipFill>
          <a:blip r:embed="rId4"/>
          <a:stretch>
            <a:fillRect/>
          </a:stretch>
        </p:blipFill>
        <p:spPr>
          <a:xfrm>
            <a:off x="4772025" y="1440000"/>
            <a:ext cx="4482796" cy="1802017"/>
          </a:xfrm>
          <a:prstGeom prst="rect">
            <a:avLst/>
          </a:prstGeom>
          <a:ln>
            <a:solidFill>
              <a:schemeClr val="accent1"/>
            </a:solidFill>
          </a:ln>
        </p:spPr>
      </p:pic>
    </p:spTree>
    <p:extLst>
      <p:ext uri="{BB962C8B-B14F-4D97-AF65-F5344CB8AC3E}">
        <p14:creationId xmlns:p14="http://schemas.microsoft.com/office/powerpoint/2010/main" val="3552074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5F3F421-7606-4D99-AB53-20BFC7FED6DB}"/>
              </a:ext>
            </a:extLst>
          </p:cNvPr>
          <p:cNvSpPr>
            <a:spLocks noGrp="1"/>
          </p:cNvSpPr>
          <p:nvPr>
            <p:ph type="title"/>
          </p:nvPr>
        </p:nvSpPr>
        <p:spPr/>
        <p:txBody>
          <a:bodyPr/>
          <a:lstStyle/>
          <a:p>
            <a:r>
              <a:rPr lang="en-US" dirty="0"/>
              <a:t>Business Central | Web Services</a:t>
            </a:r>
            <a:br>
              <a:rPr lang="en-US" dirty="0"/>
            </a:br>
            <a:r>
              <a:rPr lang="en-US" i="1" dirty="0"/>
              <a:t>Query</a:t>
            </a:r>
            <a:endParaRPr lang="de-DE" i="1" dirty="0"/>
          </a:p>
        </p:txBody>
      </p:sp>
      <p:sp>
        <p:nvSpPr>
          <p:cNvPr id="4" name="Textplatzhalter 3">
            <a:extLst>
              <a:ext uri="{FF2B5EF4-FFF2-40B4-BE49-F238E27FC236}">
                <a16:creationId xmlns:a16="http://schemas.microsoft.com/office/drawing/2014/main" id="{FB08E86B-3CA8-465C-8091-6452781AA844}"/>
              </a:ext>
            </a:extLst>
          </p:cNvPr>
          <p:cNvSpPr>
            <a:spLocks noGrp="1"/>
          </p:cNvSpPr>
          <p:nvPr>
            <p:ph type="body" sz="quarter" idx="10"/>
          </p:nvPr>
        </p:nvSpPr>
        <p:spPr/>
        <p:txBody>
          <a:bodyPr/>
          <a:lstStyle/>
          <a:p>
            <a:r>
              <a:rPr lang="en-US" dirty="0">
                <a:hlinkClick r:id="rId2"/>
              </a:rPr>
              <a:t>Query</a:t>
            </a:r>
            <a:endParaRPr lang="en-US" dirty="0"/>
          </a:p>
          <a:p>
            <a:pPr lvl="1"/>
            <a:r>
              <a:rPr lang="en-US" b="1" dirty="0"/>
              <a:t>SOAP, OData, OData v4</a:t>
            </a:r>
          </a:p>
          <a:p>
            <a:pPr lvl="1"/>
            <a:r>
              <a:rPr lang="en-US" dirty="0" err="1"/>
              <a:t>QueryType</a:t>
            </a:r>
            <a:r>
              <a:rPr lang="en-US" dirty="0"/>
              <a:t> = Normal</a:t>
            </a:r>
          </a:p>
          <a:p>
            <a:pPr lvl="1"/>
            <a:endParaRPr lang="en-US" dirty="0"/>
          </a:p>
          <a:p>
            <a:r>
              <a:rPr lang="en-US" dirty="0"/>
              <a:t>Data Items</a:t>
            </a:r>
          </a:p>
          <a:p>
            <a:pPr lvl="1"/>
            <a:r>
              <a:rPr lang="en-US" dirty="0"/>
              <a:t>Table	</a:t>
            </a:r>
          </a:p>
          <a:p>
            <a:pPr lvl="1"/>
            <a:r>
              <a:rPr lang="en-US" dirty="0"/>
              <a:t>Columns</a:t>
            </a:r>
          </a:p>
          <a:p>
            <a:pPr lvl="1"/>
            <a:endParaRPr lang="en-US" dirty="0"/>
          </a:p>
          <a:p>
            <a:r>
              <a:rPr lang="en-US" dirty="0"/>
              <a:t>Nested Data Items</a:t>
            </a:r>
          </a:p>
          <a:p>
            <a:pPr lvl="1"/>
            <a:r>
              <a:rPr lang="en-US" dirty="0" err="1">
                <a:hlinkClick r:id="rId3"/>
              </a:rPr>
              <a:t>DataItemLink</a:t>
            </a:r>
            <a:r>
              <a:rPr lang="en-US" dirty="0"/>
              <a:t>		</a:t>
            </a:r>
            <a:r>
              <a:rPr lang="en-US" i="1" dirty="0"/>
              <a:t> </a:t>
            </a:r>
            <a:r>
              <a:rPr lang="en-US" dirty="0"/>
              <a:t>specify the JOIN</a:t>
            </a:r>
            <a:br>
              <a:rPr lang="en-US" dirty="0"/>
            </a:br>
            <a:r>
              <a:rPr lang="en-US" i="1" dirty="0"/>
              <a:t>Sets a reference between one or more fields of the data item </a:t>
            </a:r>
            <a:br>
              <a:rPr lang="en-US" i="1" dirty="0"/>
            </a:br>
            <a:r>
              <a:rPr lang="en-US" i="1" dirty="0"/>
              <a:t>table and data item or data items above it.</a:t>
            </a:r>
          </a:p>
          <a:p>
            <a:pPr lvl="1"/>
            <a:r>
              <a:rPr lang="en-US" dirty="0" err="1">
                <a:hlinkClick r:id="rId4"/>
              </a:rPr>
              <a:t>DataItemTableFilter</a:t>
            </a:r>
            <a:r>
              <a:rPr lang="en-US" dirty="0"/>
              <a:t>	</a:t>
            </a:r>
            <a:br>
              <a:rPr lang="en-US" dirty="0"/>
            </a:br>
            <a:r>
              <a:rPr lang="en-US" i="1" dirty="0"/>
              <a:t>Sets filters on fields of the underlying table of a query.</a:t>
            </a:r>
          </a:p>
          <a:p>
            <a:pPr lvl="1"/>
            <a:r>
              <a:rPr lang="en-US" dirty="0" err="1">
                <a:hlinkClick r:id="rId5"/>
              </a:rPr>
              <a:t>SQLJoinType</a:t>
            </a:r>
            <a:r>
              <a:rPr lang="en-US" dirty="0"/>
              <a:t>  		</a:t>
            </a:r>
            <a:r>
              <a:rPr lang="en-US" i="1" dirty="0"/>
              <a:t>may replace the </a:t>
            </a:r>
            <a:r>
              <a:rPr lang="en-US" i="1" dirty="0" err="1">
                <a:hlinkClick r:id="rId6"/>
              </a:rPr>
              <a:t>DataItemLinkType</a:t>
            </a:r>
            <a:br>
              <a:rPr lang="en-US" dirty="0"/>
            </a:br>
            <a:r>
              <a:rPr lang="en-US" i="1" dirty="0"/>
              <a:t>Sets the data item link type between data items in a query </a:t>
            </a:r>
            <a:br>
              <a:rPr lang="en-US" i="1" dirty="0"/>
            </a:br>
            <a:r>
              <a:rPr lang="en-US" i="1" dirty="0"/>
              <a:t>to determine the records that are included in the resulting dataset.</a:t>
            </a:r>
          </a:p>
        </p:txBody>
      </p:sp>
      <p:pic>
        <p:nvPicPr>
          <p:cNvPr id="5" name="Grafik 4">
            <a:extLst>
              <a:ext uri="{FF2B5EF4-FFF2-40B4-BE49-F238E27FC236}">
                <a16:creationId xmlns:a16="http://schemas.microsoft.com/office/drawing/2014/main" id="{90BEF730-42A9-4253-AE19-CF202FE481AC}"/>
              </a:ext>
            </a:extLst>
          </p:cNvPr>
          <p:cNvPicPr>
            <a:picLocks noChangeAspect="1"/>
          </p:cNvPicPr>
          <p:nvPr/>
        </p:nvPicPr>
        <p:blipFill>
          <a:blip r:embed="rId7"/>
          <a:stretch>
            <a:fillRect/>
          </a:stretch>
        </p:blipFill>
        <p:spPr>
          <a:xfrm>
            <a:off x="6815609" y="1276350"/>
            <a:ext cx="5010391" cy="5059650"/>
          </a:xfrm>
          <a:prstGeom prst="rect">
            <a:avLst/>
          </a:prstGeom>
          <a:ln>
            <a:solidFill>
              <a:schemeClr val="accent1"/>
            </a:solidFill>
          </a:ln>
        </p:spPr>
      </p:pic>
    </p:spTree>
    <p:extLst>
      <p:ext uri="{BB962C8B-B14F-4D97-AF65-F5344CB8AC3E}">
        <p14:creationId xmlns:p14="http://schemas.microsoft.com/office/powerpoint/2010/main" val="1789774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A44C54-CDAE-4807-AEF5-BCC86763197C}"/>
              </a:ext>
            </a:extLst>
          </p:cNvPr>
          <p:cNvSpPr>
            <a:spLocks noGrp="1"/>
          </p:cNvSpPr>
          <p:nvPr>
            <p:ph type="title"/>
          </p:nvPr>
        </p:nvSpPr>
        <p:spPr/>
        <p:txBody>
          <a:bodyPr/>
          <a:lstStyle/>
          <a:p>
            <a:r>
              <a:rPr lang="en-US" dirty="0"/>
              <a:t>Business Central | Web Services</a:t>
            </a:r>
            <a:br>
              <a:rPr lang="en-US" dirty="0"/>
            </a:br>
            <a:r>
              <a:rPr lang="en-US" i="1" dirty="0"/>
              <a:t>Page</a:t>
            </a:r>
            <a:endParaRPr lang="de-DE" i="1" dirty="0"/>
          </a:p>
        </p:txBody>
      </p:sp>
      <p:sp>
        <p:nvSpPr>
          <p:cNvPr id="3" name="Textplatzhalter 2">
            <a:extLst>
              <a:ext uri="{FF2B5EF4-FFF2-40B4-BE49-F238E27FC236}">
                <a16:creationId xmlns:a16="http://schemas.microsoft.com/office/drawing/2014/main" id="{2BC6C4EF-9D49-43D8-B1E4-38DBA1A69E84}"/>
              </a:ext>
            </a:extLst>
          </p:cNvPr>
          <p:cNvSpPr>
            <a:spLocks noGrp="1"/>
          </p:cNvSpPr>
          <p:nvPr>
            <p:ph type="body" sz="quarter" idx="10"/>
          </p:nvPr>
        </p:nvSpPr>
        <p:spPr/>
        <p:txBody>
          <a:bodyPr/>
          <a:lstStyle/>
          <a:p>
            <a:r>
              <a:rPr lang="en-US" dirty="0">
                <a:hlinkClick r:id="rId2"/>
              </a:rPr>
              <a:t>Page</a:t>
            </a:r>
            <a:endParaRPr lang="en-US" dirty="0"/>
          </a:p>
          <a:p>
            <a:pPr lvl="1"/>
            <a:r>
              <a:rPr lang="en-US" b="1" dirty="0"/>
              <a:t>SOAP</a:t>
            </a:r>
          </a:p>
          <a:p>
            <a:pPr lvl="1"/>
            <a:r>
              <a:rPr lang="en-US" b="1" dirty="0"/>
              <a:t>OData</a:t>
            </a:r>
          </a:p>
          <a:p>
            <a:pPr lvl="1"/>
            <a:r>
              <a:rPr lang="en-US" b="1" dirty="0"/>
              <a:t>OData v4</a:t>
            </a:r>
            <a:endParaRPr lang="en-US" dirty="0"/>
          </a:p>
          <a:p>
            <a:pPr lvl="1"/>
            <a:endParaRPr lang="en-US" dirty="0"/>
          </a:p>
          <a:p>
            <a:r>
              <a:rPr lang="en-US" dirty="0"/>
              <a:t>Access to Page Records</a:t>
            </a:r>
          </a:p>
          <a:p>
            <a:pPr lvl="1"/>
            <a:endParaRPr lang="en-US" dirty="0"/>
          </a:p>
          <a:p>
            <a:r>
              <a:rPr lang="en-US" dirty="0"/>
              <a:t>Actions as Web Service Methods</a:t>
            </a:r>
          </a:p>
        </p:txBody>
      </p:sp>
      <p:pic>
        <p:nvPicPr>
          <p:cNvPr id="4" name="Grafik 3">
            <a:extLst>
              <a:ext uri="{FF2B5EF4-FFF2-40B4-BE49-F238E27FC236}">
                <a16:creationId xmlns:a16="http://schemas.microsoft.com/office/drawing/2014/main" id="{44E039D7-93DD-42A7-96A7-6C8D3EC5F33C}"/>
              </a:ext>
            </a:extLst>
          </p:cNvPr>
          <p:cNvPicPr>
            <a:picLocks noChangeAspect="1"/>
          </p:cNvPicPr>
          <p:nvPr/>
        </p:nvPicPr>
        <p:blipFill rotWithShape="1">
          <a:blip r:embed="rId3"/>
          <a:srcRect b="9663"/>
          <a:stretch/>
        </p:blipFill>
        <p:spPr>
          <a:xfrm>
            <a:off x="5202848" y="1455560"/>
            <a:ext cx="6623152" cy="4880440"/>
          </a:xfrm>
          <a:prstGeom prst="rect">
            <a:avLst/>
          </a:prstGeom>
          <a:ln>
            <a:solidFill>
              <a:schemeClr val="accent1"/>
            </a:solidFill>
          </a:ln>
        </p:spPr>
      </p:pic>
      <p:pic>
        <p:nvPicPr>
          <p:cNvPr id="6" name="Grafik 5">
            <a:extLst>
              <a:ext uri="{FF2B5EF4-FFF2-40B4-BE49-F238E27FC236}">
                <a16:creationId xmlns:a16="http://schemas.microsoft.com/office/drawing/2014/main" id="{D90C3FC0-F604-44F2-8792-F09A86632262}"/>
              </a:ext>
            </a:extLst>
          </p:cNvPr>
          <p:cNvPicPr>
            <a:picLocks noChangeAspect="1"/>
          </p:cNvPicPr>
          <p:nvPr/>
        </p:nvPicPr>
        <p:blipFill>
          <a:blip r:embed="rId4"/>
          <a:stretch>
            <a:fillRect/>
          </a:stretch>
        </p:blipFill>
        <p:spPr>
          <a:xfrm>
            <a:off x="4088423" y="3742903"/>
            <a:ext cx="5095474" cy="2593097"/>
          </a:xfrm>
          <a:prstGeom prst="rect">
            <a:avLst/>
          </a:prstGeom>
          <a:ln>
            <a:solidFill>
              <a:schemeClr val="accent1"/>
            </a:solidFill>
          </a:ln>
        </p:spPr>
      </p:pic>
    </p:spTree>
    <p:extLst>
      <p:ext uri="{BB962C8B-B14F-4D97-AF65-F5344CB8AC3E}">
        <p14:creationId xmlns:p14="http://schemas.microsoft.com/office/powerpoint/2010/main" val="3537321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E08A7ADC-1036-4754-BA78-53FF0320780A}"/>
              </a:ext>
            </a:extLst>
          </p:cNvPr>
          <p:cNvSpPr>
            <a:spLocks noGrp="1"/>
          </p:cNvSpPr>
          <p:nvPr>
            <p:ph type="title"/>
          </p:nvPr>
        </p:nvSpPr>
        <p:spPr/>
        <p:txBody>
          <a:bodyPr/>
          <a:lstStyle/>
          <a:p>
            <a:r>
              <a:rPr lang="en-US" dirty="0"/>
              <a:t>Business Central</a:t>
            </a:r>
            <a:br>
              <a:rPr lang="en-US" dirty="0"/>
            </a:br>
            <a:r>
              <a:rPr lang="en-US" i="1" dirty="0"/>
              <a:t>Web Services Registration</a:t>
            </a:r>
            <a:endParaRPr lang="de-DE" i="1" dirty="0"/>
          </a:p>
        </p:txBody>
      </p:sp>
      <p:sp>
        <p:nvSpPr>
          <p:cNvPr id="4" name="Textplatzhalter 3">
            <a:extLst>
              <a:ext uri="{FF2B5EF4-FFF2-40B4-BE49-F238E27FC236}">
                <a16:creationId xmlns:a16="http://schemas.microsoft.com/office/drawing/2014/main" id="{9FE1FA0F-60AC-4665-8E5D-1296D8365131}"/>
              </a:ext>
            </a:extLst>
          </p:cNvPr>
          <p:cNvSpPr>
            <a:spLocks noGrp="1"/>
          </p:cNvSpPr>
          <p:nvPr>
            <p:ph type="body" sz="quarter" idx="10"/>
          </p:nvPr>
        </p:nvSpPr>
        <p:spPr/>
        <p:txBody>
          <a:bodyPr/>
          <a:lstStyle/>
          <a:p>
            <a:r>
              <a:rPr lang="en-US" dirty="0"/>
              <a:t>Object Types</a:t>
            </a:r>
          </a:p>
          <a:p>
            <a:pPr lvl="1"/>
            <a:r>
              <a:rPr lang="en-US" dirty="0"/>
              <a:t>Page</a:t>
            </a:r>
          </a:p>
          <a:p>
            <a:pPr lvl="1"/>
            <a:r>
              <a:rPr lang="en-US" dirty="0"/>
              <a:t>Query</a:t>
            </a:r>
          </a:p>
          <a:p>
            <a:pPr lvl="1"/>
            <a:r>
              <a:rPr lang="en-US" dirty="0" err="1"/>
              <a:t>Codeunit</a:t>
            </a:r>
            <a:endParaRPr lang="en-US" dirty="0"/>
          </a:p>
          <a:p>
            <a:pPr lvl="1"/>
            <a:endParaRPr lang="en-US" dirty="0"/>
          </a:p>
          <a:p>
            <a:r>
              <a:rPr lang="en-US" dirty="0" err="1"/>
              <a:t>Codeunits</a:t>
            </a:r>
            <a:endParaRPr lang="en-US" dirty="0"/>
          </a:p>
          <a:p>
            <a:pPr lvl="1"/>
            <a:r>
              <a:rPr lang="en-US" dirty="0"/>
              <a:t>Be clear, what you expose as method and parameter!!!</a:t>
            </a:r>
            <a:br>
              <a:rPr lang="en-US" dirty="0"/>
            </a:br>
            <a:r>
              <a:rPr lang="en-US" i="1" dirty="0" err="1"/>
              <a:t>JsonObjects</a:t>
            </a:r>
            <a:r>
              <a:rPr lang="en-US" i="1" dirty="0"/>
              <a:t> are not supported</a:t>
            </a:r>
          </a:p>
          <a:p>
            <a:pPr lvl="1"/>
            <a:endParaRPr lang="en-US" dirty="0"/>
          </a:p>
          <a:p>
            <a:r>
              <a:rPr lang="en-US" dirty="0"/>
              <a:t>Registration XML in AL-App</a:t>
            </a:r>
          </a:p>
          <a:p>
            <a:pPr lvl="1"/>
            <a:r>
              <a:rPr lang="en-US" dirty="0"/>
              <a:t>XML File</a:t>
            </a:r>
          </a:p>
          <a:p>
            <a:pPr lvl="1"/>
            <a:r>
              <a:rPr lang="en-US" dirty="0"/>
              <a:t>Use Snippets</a:t>
            </a:r>
          </a:p>
          <a:p>
            <a:pPr lvl="1"/>
            <a:r>
              <a:rPr lang="en-US" dirty="0"/>
              <a:t>Add Objects for registration</a:t>
            </a:r>
          </a:p>
          <a:p>
            <a:pPr lvl="1"/>
            <a:endParaRPr lang="en-US" dirty="0"/>
          </a:p>
        </p:txBody>
      </p:sp>
      <p:pic>
        <p:nvPicPr>
          <p:cNvPr id="5" name="Grafik 4">
            <a:extLst>
              <a:ext uri="{FF2B5EF4-FFF2-40B4-BE49-F238E27FC236}">
                <a16:creationId xmlns:a16="http://schemas.microsoft.com/office/drawing/2014/main" id="{8E7B185B-43B8-4DEC-B39C-25AA487EE8C4}"/>
              </a:ext>
            </a:extLst>
          </p:cNvPr>
          <p:cNvPicPr>
            <a:picLocks noChangeAspect="1"/>
          </p:cNvPicPr>
          <p:nvPr/>
        </p:nvPicPr>
        <p:blipFill>
          <a:blip r:embed="rId2"/>
          <a:stretch>
            <a:fillRect/>
          </a:stretch>
        </p:blipFill>
        <p:spPr>
          <a:xfrm>
            <a:off x="5549810" y="1440000"/>
            <a:ext cx="6276190" cy="1514286"/>
          </a:xfrm>
          <a:prstGeom prst="rect">
            <a:avLst/>
          </a:prstGeom>
        </p:spPr>
      </p:pic>
      <p:pic>
        <p:nvPicPr>
          <p:cNvPr id="6" name="Grafik 5">
            <a:extLst>
              <a:ext uri="{FF2B5EF4-FFF2-40B4-BE49-F238E27FC236}">
                <a16:creationId xmlns:a16="http://schemas.microsoft.com/office/drawing/2014/main" id="{6532D01D-B473-400F-BA01-934955836AFA}"/>
              </a:ext>
            </a:extLst>
          </p:cNvPr>
          <p:cNvPicPr>
            <a:picLocks noChangeAspect="1"/>
          </p:cNvPicPr>
          <p:nvPr/>
        </p:nvPicPr>
        <p:blipFill>
          <a:blip r:embed="rId3"/>
          <a:stretch>
            <a:fillRect/>
          </a:stretch>
        </p:blipFill>
        <p:spPr>
          <a:xfrm>
            <a:off x="7521238" y="3069714"/>
            <a:ext cx="4304762" cy="3304762"/>
          </a:xfrm>
          <a:prstGeom prst="rect">
            <a:avLst/>
          </a:prstGeom>
          <a:ln>
            <a:solidFill>
              <a:schemeClr val="accent1"/>
            </a:solidFill>
          </a:ln>
        </p:spPr>
      </p:pic>
    </p:spTree>
    <p:extLst>
      <p:ext uri="{BB962C8B-B14F-4D97-AF65-F5344CB8AC3E}">
        <p14:creationId xmlns:p14="http://schemas.microsoft.com/office/powerpoint/2010/main" val="180199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ACDBB82-7018-400D-8420-DF6BCF914C06}"/>
              </a:ext>
            </a:extLst>
          </p:cNvPr>
          <p:cNvSpPr>
            <a:spLocks noGrp="1"/>
          </p:cNvSpPr>
          <p:nvPr>
            <p:ph type="title"/>
          </p:nvPr>
        </p:nvSpPr>
        <p:spPr/>
        <p:txBody>
          <a:bodyPr/>
          <a:lstStyle/>
          <a:p>
            <a:r>
              <a:rPr lang="en-US" dirty="0"/>
              <a:t>VS Code</a:t>
            </a:r>
            <a:br>
              <a:rPr lang="en-US" dirty="0"/>
            </a:br>
            <a:r>
              <a:rPr lang="en-US" dirty="0">
                <a:solidFill>
                  <a:srgbClr val="F5A748"/>
                </a:solidFill>
              </a:rPr>
              <a:t>Useful Extensions</a:t>
            </a:r>
            <a:endParaRPr lang="en-US" dirty="0"/>
          </a:p>
        </p:txBody>
      </p:sp>
      <p:sp>
        <p:nvSpPr>
          <p:cNvPr id="4" name="Datumsplatzhalter 3">
            <a:extLst>
              <a:ext uri="{FF2B5EF4-FFF2-40B4-BE49-F238E27FC236}">
                <a16:creationId xmlns:a16="http://schemas.microsoft.com/office/drawing/2014/main" id="{E8DEB975-4913-403A-B7A7-4411AC71FCC3}"/>
              </a:ext>
            </a:extLst>
          </p:cNvPr>
          <p:cNvSpPr>
            <a:spLocks noGrp="1"/>
          </p:cNvSpPr>
          <p:nvPr>
            <p:ph type="dt" sz="half" idx="2"/>
          </p:nvPr>
        </p:nvSpPr>
        <p:spPr>
          <a:xfrm>
            <a:off x="360000" y="6480000"/>
            <a:ext cx="2743200" cy="365125"/>
          </a:xfrm>
          <a:prstGeom prst="rect">
            <a:avLst/>
          </a:prstGeom>
        </p:spPr>
        <p:txBody>
          <a:bodyPr vert="horz" lIns="0" tIns="0" rIns="0" bIns="0" rtlCol="0" anchor="ctr"/>
          <a:lstStyle>
            <a:defPPr>
              <a:defRPr lang="de-DE"/>
            </a:defPPr>
            <a:lvl1pPr marL="0" algn="l" defTabSz="914400" rtl="0" eaLnBrk="1" latinLnBrk="0" hangingPunct="1">
              <a:defRPr sz="1200" kern="1200">
                <a:solidFill>
                  <a:srgbClr val="57666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COSMO CONSULT-Gruppe</a:t>
            </a:r>
          </a:p>
        </p:txBody>
      </p:sp>
      <p:sp>
        <p:nvSpPr>
          <p:cNvPr id="5" name="Foliennummernplatzhalter 4">
            <a:extLst>
              <a:ext uri="{FF2B5EF4-FFF2-40B4-BE49-F238E27FC236}">
                <a16:creationId xmlns:a16="http://schemas.microsoft.com/office/drawing/2014/main" id="{F55F859C-B414-4B08-9F8B-3FF7FD5E6305}"/>
              </a:ext>
            </a:extLst>
          </p:cNvPr>
          <p:cNvSpPr>
            <a:spLocks noGrp="1"/>
          </p:cNvSpPr>
          <p:nvPr>
            <p:ph type="sldNum" sz="quarter" idx="4"/>
          </p:nvPr>
        </p:nvSpPr>
        <p:spPr>
          <a:xfrm>
            <a:off x="9306000" y="6480000"/>
            <a:ext cx="2520000" cy="365125"/>
          </a:xfrm>
          <a:prstGeom prst="rect">
            <a:avLst/>
          </a:prstGeom>
        </p:spPr>
        <p:txBody>
          <a:bodyPr vert="horz" lIns="0" tIns="0" rIns="0" bIns="0" rtlCol="0" anchor="ctr"/>
          <a:lstStyle>
            <a:defPPr>
              <a:defRPr lang="de-DE"/>
            </a:defPPr>
            <a:lvl1pPr marL="0" algn="r" defTabSz="914400" rtl="0" eaLnBrk="1" latinLnBrk="0" hangingPunct="1">
              <a:defRPr sz="1200" kern="1200">
                <a:solidFill>
                  <a:srgbClr val="57666D"/>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 </a:t>
            </a:r>
            <a:fld id="{F0389FF0-EA6C-204E-82DF-16D97CC1B00E}" type="slidenum">
              <a:rPr lang="de-DE" smtClean="0"/>
              <a:pPr/>
              <a:t>2</a:t>
            </a:fld>
            <a:endParaRPr lang="de-DE" dirty="0"/>
          </a:p>
        </p:txBody>
      </p:sp>
      <p:sp>
        <p:nvSpPr>
          <p:cNvPr id="8" name="Textplatzhalter 7">
            <a:extLst>
              <a:ext uri="{FF2B5EF4-FFF2-40B4-BE49-F238E27FC236}">
                <a16:creationId xmlns:a16="http://schemas.microsoft.com/office/drawing/2014/main" id="{4CE7AC42-A5E8-431C-AFB3-1CB4EAC7F118}"/>
              </a:ext>
            </a:extLst>
          </p:cNvPr>
          <p:cNvSpPr>
            <a:spLocks noGrp="1"/>
          </p:cNvSpPr>
          <p:nvPr>
            <p:ph type="body" sz="quarter" idx="10"/>
          </p:nvPr>
        </p:nvSpPr>
        <p:spPr/>
        <p:txBody>
          <a:bodyPr/>
          <a:lstStyle/>
          <a:p>
            <a:r>
              <a:rPr lang="en-US" dirty="0">
                <a:hlinkClick r:id="rId2"/>
              </a:rPr>
              <a:t>AL Formatter</a:t>
            </a:r>
            <a:endParaRPr lang="en-US" dirty="0"/>
          </a:p>
          <a:p>
            <a:r>
              <a:rPr lang="en-US" dirty="0">
                <a:hlinkClick r:id="rId3"/>
              </a:rPr>
              <a:t>AL Code Outline</a:t>
            </a:r>
            <a:endParaRPr lang="en-US" dirty="0"/>
          </a:p>
          <a:p>
            <a:r>
              <a:rPr lang="en-US" dirty="0">
                <a:hlinkClick r:id="rId4"/>
              </a:rPr>
              <a:t>AL Object Designer</a:t>
            </a:r>
            <a:endParaRPr lang="en-US" dirty="0"/>
          </a:p>
          <a:p>
            <a:r>
              <a:rPr lang="en-US" dirty="0">
                <a:hlinkClick r:id="rId5"/>
              </a:rPr>
              <a:t>CRS AL Language Extension</a:t>
            </a:r>
            <a:endParaRPr lang="en-US" dirty="0"/>
          </a:p>
          <a:p>
            <a:r>
              <a:rPr lang="en-US" dirty="0">
                <a:hlinkClick r:id="rId6"/>
              </a:rPr>
              <a:t>JSON5 syntax</a:t>
            </a:r>
            <a:endParaRPr lang="en-US" dirty="0"/>
          </a:p>
          <a:p>
            <a:r>
              <a:rPr lang="en-US" dirty="0">
                <a:hlinkClick r:id="rId7"/>
              </a:rPr>
              <a:t>AL Runner</a:t>
            </a:r>
            <a:endParaRPr lang="en-US" dirty="0">
              <a:hlinkClick r:id="rId6"/>
            </a:endParaRPr>
          </a:p>
          <a:p>
            <a:r>
              <a:rPr lang="en-US" dirty="0">
                <a:hlinkClick r:id="rId8"/>
              </a:rPr>
              <a:t>REST Client</a:t>
            </a:r>
            <a:endParaRPr lang="en-US" dirty="0"/>
          </a:p>
          <a:p>
            <a:endParaRPr lang="en-US" dirty="0">
              <a:hlinkClick r:id="rId6"/>
            </a:endParaRPr>
          </a:p>
          <a:p>
            <a:r>
              <a:rPr lang="en-US" dirty="0">
                <a:hlinkClick r:id="rId9"/>
              </a:rPr>
              <a:t>VS Live Share</a:t>
            </a:r>
            <a:endParaRPr lang="en-US" dirty="0">
              <a:hlinkClick r:id="rId6"/>
            </a:endParaRPr>
          </a:p>
          <a:p>
            <a:r>
              <a:rPr lang="en-US" dirty="0">
                <a:hlinkClick r:id="rId10"/>
              </a:rPr>
              <a:t>Visual Studio Live Share Extension Pack</a:t>
            </a:r>
            <a:endParaRPr lang="en-US" dirty="0">
              <a:hlinkClick r:id="rId11"/>
            </a:endParaRPr>
          </a:p>
          <a:p>
            <a:r>
              <a:rPr lang="en-US" dirty="0">
                <a:hlinkClick r:id="rId11"/>
              </a:rPr>
              <a:t>Visual Studio </a:t>
            </a:r>
            <a:r>
              <a:rPr lang="en-US" dirty="0" err="1">
                <a:hlinkClick r:id="rId11"/>
              </a:rPr>
              <a:t>IntelliCode</a:t>
            </a:r>
            <a:endParaRPr lang="en-US" dirty="0">
              <a:hlinkClick r:id="rId6"/>
            </a:endParaRPr>
          </a:p>
        </p:txBody>
      </p:sp>
      <p:pic>
        <p:nvPicPr>
          <p:cNvPr id="3" name="Grafik 2">
            <a:extLst>
              <a:ext uri="{FF2B5EF4-FFF2-40B4-BE49-F238E27FC236}">
                <a16:creationId xmlns:a16="http://schemas.microsoft.com/office/drawing/2014/main" id="{58F7408B-73AF-4A6B-850D-5293E8F86DD3}"/>
              </a:ext>
            </a:extLst>
          </p:cNvPr>
          <p:cNvPicPr>
            <a:picLocks noChangeAspect="1"/>
          </p:cNvPicPr>
          <p:nvPr/>
        </p:nvPicPr>
        <p:blipFill>
          <a:blip r:embed="rId12"/>
          <a:stretch>
            <a:fillRect/>
          </a:stretch>
        </p:blipFill>
        <p:spPr>
          <a:xfrm>
            <a:off x="4952246" y="1296000"/>
            <a:ext cx="6873754" cy="3665651"/>
          </a:xfrm>
          <a:prstGeom prst="rect">
            <a:avLst/>
          </a:prstGeom>
        </p:spPr>
      </p:pic>
      <p:pic>
        <p:nvPicPr>
          <p:cNvPr id="2" name="Grafik 1">
            <a:extLst>
              <a:ext uri="{FF2B5EF4-FFF2-40B4-BE49-F238E27FC236}">
                <a16:creationId xmlns:a16="http://schemas.microsoft.com/office/drawing/2014/main" id="{88A5DBEB-7C78-45DD-9FDE-C50ACA039E5A}"/>
              </a:ext>
            </a:extLst>
          </p:cNvPr>
          <p:cNvPicPr>
            <a:picLocks noChangeAspect="1"/>
          </p:cNvPicPr>
          <p:nvPr/>
        </p:nvPicPr>
        <p:blipFill>
          <a:blip r:embed="rId13"/>
          <a:stretch>
            <a:fillRect/>
          </a:stretch>
        </p:blipFill>
        <p:spPr>
          <a:xfrm>
            <a:off x="5464262" y="4946823"/>
            <a:ext cx="1257475" cy="1305107"/>
          </a:xfrm>
          <a:prstGeom prst="rect">
            <a:avLst/>
          </a:prstGeom>
        </p:spPr>
      </p:pic>
      <p:pic>
        <p:nvPicPr>
          <p:cNvPr id="9" name="Grafik 8">
            <a:extLst>
              <a:ext uri="{FF2B5EF4-FFF2-40B4-BE49-F238E27FC236}">
                <a16:creationId xmlns:a16="http://schemas.microsoft.com/office/drawing/2014/main" id="{AC81D5C8-AC14-4326-9DAE-A1FF6CE8968D}"/>
              </a:ext>
            </a:extLst>
          </p:cNvPr>
          <p:cNvPicPr>
            <a:picLocks noChangeAspect="1"/>
          </p:cNvPicPr>
          <p:nvPr/>
        </p:nvPicPr>
        <p:blipFill rotWithShape="1">
          <a:blip r:embed="rId14"/>
          <a:srcRect r="72320"/>
          <a:stretch/>
        </p:blipFill>
        <p:spPr>
          <a:xfrm>
            <a:off x="7446600" y="4961651"/>
            <a:ext cx="1257475" cy="1290279"/>
          </a:xfrm>
          <a:prstGeom prst="rect">
            <a:avLst/>
          </a:prstGeom>
        </p:spPr>
      </p:pic>
    </p:spTree>
    <p:extLst>
      <p:ext uri="{BB962C8B-B14F-4D97-AF65-F5344CB8AC3E}">
        <p14:creationId xmlns:p14="http://schemas.microsoft.com/office/powerpoint/2010/main" val="892966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Wand, drinnen enthält.&#10;&#10;Mit sehr hoher Zuverlässigkeit generierte Beschreibung">
            <a:extLst>
              <a:ext uri="{FF2B5EF4-FFF2-40B4-BE49-F238E27FC236}">
                <a16:creationId xmlns:a16="http://schemas.microsoft.com/office/drawing/2014/main" id="{59A54BC2-B315-42C6-A61F-F0DBE573A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44" y="179107"/>
            <a:ext cx="10021556" cy="668103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398092"/>
            <a:ext cx="456035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Hands On</a:t>
            </a:r>
            <a:endParaRPr lang="de-DE" dirty="0"/>
          </a:p>
        </p:txBody>
      </p:sp>
    </p:spTree>
    <p:extLst>
      <p:ext uri="{BB962C8B-B14F-4D97-AF65-F5344CB8AC3E}">
        <p14:creationId xmlns:p14="http://schemas.microsoft.com/office/powerpoint/2010/main" val="4231777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9BC2CC-A9C0-4F63-95D8-B2489C118D4A}"/>
              </a:ext>
            </a:extLst>
          </p:cNvPr>
          <p:cNvSpPr>
            <a:spLocks noGrp="1"/>
          </p:cNvSpPr>
          <p:nvPr>
            <p:ph type="title"/>
          </p:nvPr>
        </p:nvSpPr>
        <p:spPr/>
        <p:txBody>
          <a:bodyPr/>
          <a:lstStyle/>
          <a:p>
            <a:r>
              <a:rPr lang="en-US" dirty="0"/>
              <a:t>Business Central</a:t>
            </a:r>
            <a:br>
              <a:rPr lang="de-DE" dirty="0"/>
            </a:br>
            <a:r>
              <a:rPr lang="de-DE" i="1" dirty="0"/>
              <a:t>Hands-On</a:t>
            </a:r>
          </a:p>
        </p:txBody>
      </p:sp>
      <p:sp>
        <p:nvSpPr>
          <p:cNvPr id="3" name="Textplatzhalter 2">
            <a:extLst>
              <a:ext uri="{FF2B5EF4-FFF2-40B4-BE49-F238E27FC236}">
                <a16:creationId xmlns:a16="http://schemas.microsoft.com/office/drawing/2014/main" id="{7A412E3E-740A-472F-B304-348845EECB9D}"/>
              </a:ext>
            </a:extLst>
          </p:cNvPr>
          <p:cNvSpPr>
            <a:spLocks noGrp="1"/>
          </p:cNvSpPr>
          <p:nvPr>
            <p:ph type="body" sz="quarter" idx="10"/>
          </p:nvPr>
        </p:nvSpPr>
        <p:spPr/>
        <p:txBody>
          <a:bodyPr/>
          <a:lstStyle/>
          <a:p>
            <a:r>
              <a:rPr lang="en-US" dirty="0"/>
              <a:t>Prerequisites </a:t>
            </a:r>
          </a:p>
          <a:p>
            <a:pPr lvl="1"/>
            <a:r>
              <a:rPr lang="en-US" dirty="0"/>
              <a:t>Connect to your Workshop VM	</a:t>
            </a:r>
            <a:r>
              <a:rPr lang="en-US" dirty="0">
                <a:sym typeface="Wingdings" panose="05000000000000000000" pitchFamily="2" charset="2"/>
              </a:rPr>
              <a:t> </a:t>
            </a:r>
            <a:r>
              <a:rPr lang="en-US" dirty="0"/>
              <a:t>use Instructions on your Workshop Boarding Pass</a:t>
            </a:r>
          </a:p>
          <a:p>
            <a:pPr lvl="1"/>
            <a:endParaRPr lang="en-US" dirty="0"/>
          </a:p>
          <a:p>
            <a:r>
              <a:rPr lang="en-US" dirty="0"/>
              <a:t>Hand On - Tasks</a:t>
            </a:r>
          </a:p>
          <a:p>
            <a:pPr lvl="1"/>
            <a:r>
              <a:rPr lang="en-US" dirty="0"/>
              <a:t>Create Web Services with Microsoft AL</a:t>
            </a:r>
          </a:p>
          <a:p>
            <a:pPr lvl="1"/>
            <a:r>
              <a:rPr lang="en-US" dirty="0"/>
              <a:t>Register Web Services in Microsoft AL</a:t>
            </a:r>
          </a:p>
          <a:p>
            <a:pPr lvl="1"/>
            <a:endParaRPr lang="en-US" dirty="0"/>
          </a:p>
          <a:p>
            <a:endParaRPr lang="de-DE" dirty="0"/>
          </a:p>
          <a:p>
            <a:endParaRPr lang="de-DE" dirty="0"/>
          </a:p>
        </p:txBody>
      </p:sp>
    </p:spTree>
    <p:extLst>
      <p:ext uri="{BB962C8B-B14F-4D97-AF65-F5344CB8AC3E}">
        <p14:creationId xmlns:p14="http://schemas.microsoft.com/office/powerpoint/2010/main" val="2708569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en-US" dirty="0"/>
            </a:br>
            <a:r>
              <a:rPr lang="en-US" i="1" dirty="0"/>
              <a:t>Create a Web Services from </a:t>
            </a:r>
            <a:r>
              <a:rPr lang="en-US" i="1" dirty="0" err="1"/>
              <a:t>Codeunit</a:t>
            </a:r>
            <a:endParaRPr lang="en-US" i="1" dirty="0"/>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Create a new </a:t>
            </a:r>
            <a:r>
              <a:rPr lang="en-US" dirty="0" err="1"/>
              <a:t>Codeunit</a:t>
            </a:r>
            <a:endParaRPr lang="en-US" dirty="0"/>
          </a:p>
          <a:p>
            <a:pPr lvl="1"/>
            <a:r>
              <a:rPr lang="en-US" dirty="0"/>
              <a:t>Object ID 50105</a:t>
            </a:r>
          </a:p>
          <a:p>
            <a:pPr lvl="1"/>
            <a:r>
              <a:rPr lang="en-US" dirty="0"/>
              <a:t>Name “</a:t>
            </a:r>
            <a:r>
              <a:rPr lang="de-DE" dirty="0"/>
              <a:t>Beer </a:t>
            </a:r>
            <a:r>
              <a:rPr lang="de-DE" dirty="0" err="1"/>
              <a:t>WebService</a:t>
            </a:r>
            <a:r>
              <a:rPr lang="de-DE" dirty="0"/>
              <a:t> [CC]“</a:t>
            </a:r>
          </a:p>
          <a:p>
            <a:pPr lvl="1"/>
            <a:endParaRPr lang="en-US" dirty="0"/>
          </a:p>
          <a:p>
            <a:r>
              <a:rPr lang="en-US" dirty="0"/>
              <a:t>Add a method “</a:t>
            </a:r>
            <a:r>
              <a:rPr lang="en-US" dirty="0" err="1"/>
              <a:t>GetBeerCategories</a:t>
            </a:r>
            <a:r>
              <a:rPr lang="en-US" dirty="0"/>
              <a:t>”</a:t>
            </a:r>
          </a:p>
          <a:p>
            <a:pPr lvl="1"/>
            <a:r>
              <a:rPr lang="en-US" dirty="0"/>
              <a:t>Parameter “code”	</a:t>
            </a:r>
            <a:r>
              <a:rPr lang="en-US" i="1" dirty="0"/>
              <a:t>Text</a:t>
            </a:r>
          </a:p>
          <a:p>
            <a:pPr lvl="1"/>
            <a:r>
              <a:rPr lang="en-US" dirty="0"/>
              <a:t>Result		</a:t>
            </a:r>
            <a:r>
              <a:rPr lang="en-US" i="1" dirty="0"/>
              <a:t>Text</a:t>
            </a:r>
            <a:endParaRPr lang="en-US" dirty="0"/>
          </a:p>
          <a:p>
            <a:pPr lvl="1"/>
            <a:endParaRPr lang="en-US" dirty="0"/>
          </a:p>
        </p:txBody>
      </p:sp>
      <p:pic>
        <p:nvPicPr>
          <p:cNvPr id="5" name="Grafik 4">
            <a:extLst>
              <a:ext uri="{FF2B5EF4-FFF2-40B4-BE49-F238E27FC236}">
                <a16:creationId xmlns:a16="http://schemas.microsoft.com/office/drawing/2014/main" id="{19D53838-D2BD-453E-8745-AC0C47261EFC}"/>
              </a:ext>
            </a:extLst>
          </p:cNvPr>
          <p:cNvPicPr>
            <a:picLocks noChangeAspect="1"/>
          </p:cNvPicPr>
          <p:nvPr/>
        </p:nvPicPr>
        <p:blipFill>
          <a:blip r:embed="rId2"/>
          <a:stretch>
            <a:fillRect/>
          </a:stretch>
        </p:blipFill>
        <p:spPr>
          <a:xfrm>
            <a:off x="7559333" y="1440000"/>
            <a:ext cx="4266667" cy="1704762"/>
          </a:xfrm>
          <a:prstGeom prst="rect">
            <a:avLst/>
          </a:prstGeom>
          <a:ln>
            <a:solidFill>
              <a:schemeClr val="accent1"/>
            </a:solidFill>
          </a:ln>
        </p:spPr>
      </p:pic>
    </p:spTree>
    <p:extLst>
      <p:ext uri="{BB962C8B-B14F-4D97-AF65-F5344CB8AC3E}">
        <p14:creationId xmlns:p14="http://schemas.microsoft.com/office/powerpoint/2010/main" val="402324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en-US" dirty="0"/>
            </a:br>
            <a:r>
              <a:rPr lang="en-US" i="1" dirty="0"/>
              <a:t>Create a Web Services from Query</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Create a new Query</a:t>
            </a:r>
          </a:p>
          <a:p>
            <a:pPr lvl="1"/>
            <a:r>
              <a:rPr lang="en-US" dirty="0"/>
              <a:t>Object ID 50105</a:t>
            </a:r>
          </a:p>
          <a:p>
            <a:pPr lvl="1"/>
            <a:r>
              <a:rPr lang="en-US" dirty="0"/>
              <a:t>Name “Beer Items [CC]“</a:t>
            </a:r>
          </a:p>
          <a:p>
            <a:pPr lvl="1"/>
            <a:r>
              <a:rPr lang="en-US" dirty="0" err="1"/>
              <a:t>QueryType</a:t>
            </a:r>
            <a:r>
              <a:rPr lang="en-US" dirty="0"/>
              <a:t>:	</a:t>
            </a:r>
            <a:r>
              <a:rPr lang="en-US" i="1" dirty="0"/>
              <a:t>Normal</a:t>
            </a:r>
          </a:p>
          <a:p>
            <a:pPr lvl="1"/>
            <a:endParaRPr lang="en-US" dirty="0"/>
          </a:p>
          <a:p>
            <a:r>
              <a:rPr lang="en-US" dirty="0"/>
              <a:t>Query from Item Table</a:t>
            </a:r>
          </a:p>
          <a:p>
            <a:pPr lvl="1"/>
            <a:r>
              <a:rPr lang="en-US" dirty="0"/>
              <a:t>Id, Name, Is Beer Item, Beer Category Code, </a:t>
            </a:r>
            <a:br>
              <a:rPr lang="en-US" dirty="0"/>
            </a:br>
            <a:r>
              <a:rPr lang="en-US" dirty="0"/>
              <a:t>Beer Category Name, Description</a:t>
            </a:r>
          </a:p>
          <a:p>
            <a:pPr lvl="1"/>
            <a:endParaRPr lang="en-US" dirty="0"/>
          </a:p>
          <a:p>
            <a:r>
              <a:rPr lang="en-US" dirty="0"/>
              <a:t>Join Customer Information to the query</a:t>
            </a:r>
          </a:p>
          <a:p>
            <a:pPr lvl="1"/>
            <a:r>
              <a:rPr lang="en-US" dirty="0"/>
              <a:t>Customer Name, Customer Region Name</a:t>
            </a:r>
          </a:p>
        </p:txBody>
      </p:sp>
      <p:pic>
        <p:nvPicPr>
          <p:cNvPr id="5" name="Grafik 4">
            <a:extLst>
              <a:ext uri="{FF2B5EF4-FFF2-40B4-BE49-F238E27FC236}">
                <a16:creationId xmlns:a16="http://schemas.microsoft.com/office/drawing/2014/main" id="{2E466A44-A8D4-4FE7-8C91-C160F14A9B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0391" y="1440000"/>
            <a:ext cx="4695609" cy="4773436"/>
          </a:xfrm>
          <a:prstGeom prst="rect">
            <a:avLst/>
          </a:prstGeom>
        </p:spPr>
      </p:pic>
    </p:spTree>
    <p:extLst>
      <p:ext uri="{BB962C8B-B14F-4D97-AF65-F5344CB8AC3E}">
        <p14:creationId xmlns:p14="http://schemas.microsoft.com/office/powerpoint/2010/main" val="2972261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en-US" dirty="0"/>
            </a:br>
            <a:r>
              <a:rPr lang="en-US" i="1" dirty="0"/>
              <a:t>Register your Web Services</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Create a XML file</a:t>
            </a:r>
          </a:p>
          <a:p>
            <a:pPr lvl="1"/>
            <a:r>
              <a:rPr lang="en-US" dirty="0"/>
              <a:t>“WebServices.xml”</a:t>
            </a:r>
          </a:p>
          <a:p>
            <a:pPr lvl="1"/>
            <a:r>
              <a:rPr lang="en-US" dirty="0"/>
              <a:t>Query as </a:t>
            </a:r>
            <a:r>
              <a:rPr lang="en-US" i="1" dirty="0"/>
              <a:t>“</a:t>
            </a:r>
            <a:r>
              <a:rPr lang="en-US" i="1" dirty="0" err="1"/>
              <a:t>beerQuery</a:t>
            </a:r>
            <a:r>
              <a:rPr lang="en-US" i="1" dirty="0"/>
              <a:t>”</a:t>
            </a:r>
          </a:p>
          <a:p>
            <a:pPr lvl="1"/>
            <a:r>
              <a:rPr lang="en-US" dirty="0" err="1"/>
              <a:t>CodeUnit</a:t>
            </a:r>
            <a:r>
              <a:rPr lang="en-US" dirty="0"/>
              <a:t> as </a:t>
            </a:r>
            <a:r>
              <a:rPr lang="en-US" i="1" dirty="0"/>
              <a:t>“</a:t>
            </a:r>
            <a:r>
              <a:rPr lang="en-US" i="1" dirty="0" err="1"/>
              <a:t>BeerWebService</a:t>
            </a:r>
            <a:r>
              <a:rPr lang="en-US" i="1" dirty="0"/>
              <a:t>”</a:t>
            </a:r>
          </a:p>
          <a:p>
            <a:pPr lvl="1"/>
            <a:endParaRPr lang="en-US" i="1" dirty="0"/>
          </a:p>
          <a:p>
            <a:r>
              <a:rPr lang="en-US" dirty="0"/>
              <a:t>Add your Services</a:t>
            </a:r>
          </a:p>
          <a:p>
            <a:pPr lvl="1"/>
            <a:r>
              <a:rPr lang="en-US" dirty="0"/>
              <a:t>Use Snippets!</a:t>
            </a:r>
          </a:p>
          <a:p>
            <a:pPr lvl="1"/>
            <a:endParaRPr lang="en-US" dirty="0"/>
          </a:p>
          <a:p>
            <a:r>
              <a:rPr lang="en-US" dirty="0"/>
              <a:t>Deploy and Check your Web Services</a:t>
            </a:r>
          </a:p>
          <a:p>
            <a:pPr lvl="1"/>
            <a:r>
              <a:rPr lang="en-US" dirty="0"/>
              <a:t>Open Page “Web Services” and find your Services</a:t>
            </a:r>
          </a:p>
        </p:txBody>
      </p:sp>
      <p:pic>
        <p:nvPicPr>
          <p:cNvPr id="4" name="Grafik 3">
            <a:extLst>
              <a:ext uri="{FF2B5EF4-FFF2-40B4-BE49-F238E27FC236}">
                <a16:creationId xmlns:a16="http://schemas.microsoft.com/office/drawing/2014/main" id="{38F63672-BA6E-44BA-845B-839D5617BA3A}"/>
              </a:ext>
            </a:extLst>
          </p:cNvPr>
          <p:cNvPicPr>
            <a:picLocks noChangeAspect="1"/>
          </p:cNvPicPr>
          <p:nvPr/>
        </p:nvPicPr>
        <p:blipFill>
          <a:blip r:embed="rId2"/>
          <a:stretch>
            <a:fillRect/>
          </a:stretch>
        </p:blipFill>
        <p:spPr>
          <a:xfrm>
            <a:off x="5991457" y="1440000"/>
            <a:ext cx="5834544" cy="4160700"/>
          </a:xfrm>
          <a:prstGeom prst="rect">
            <a:avLst/>
          </a:prstGeom>
        </p:spPr>
      </p:pic>
    </p:spTree>
    <p:extLst>
      <p:ext uri="{BB962C8B-B14F-4D97-AF65-F5344CB8AC3E}">
        <p14:creationId xmlns:p14="http://schemas.microsoft.com/office/powerpoint/2010/main" val="4177889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Boden, drinnen, Tisch, Laptop enthält.&#10;&#10;Mit sehr hoher Zuverlässigkeit generierte Beschreibung">
            <a:extLst>
              <a:ext uri="{FF2B5EF4-FFF2-40B4-BE49-F238E27FC236}">
                <a16:creationId xmlns:a16="http://schemas.microsoft.com/office/drawing/2014/main" id="{F88A59FC-35FA-4A7F-9B5B-F31E28A46BEE}"/>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2365" r="7920" b="434"/>
          <a:stretch/>
        </p:blipFill>
        <p:spPr>
          <a:xfrm>
            <a:off x="2590800" y="179107"/>
            <a:ext cx="9601200" cy="666601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065693"/>
            <a:ext cx="4560358" cy="1049106"/>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Microsoft AL</a:t>
            </a:r>
            <a:br>
              <a:rPr lang="de-DE" sz="2600" noProof="1"/>
            </a:br>
            <a:r>
              <a:rPr lang="de-DE" sz="2400" dirty="0">
                <a:solidFill>
                  <a:schemeClr val="accent5"/>
                </a:solidFill>
                <a:latin typeface="Calibri" pitchFamily="34" charset="0"/>
                <a:cs typeface="Calibri" pitchFamily="34" charset="0"/>
              </a:rPr>
              <a:t>Modern APIs</a:t>
            </a:r>
            <a:endParaRPr lang="de-DE" dirty="0"/>
          </a:p>
        </p:txBody>
      </p:sp>
    </p:spTree>
    <p:extLst>
      <p:ext uri="{BB962C8B-B14F-4D97-AF65-F5344CB8AC3E}">
        <p14:creationId xmlns:p14="http://schemas.microsoft.com/office/powerpoint/2010/main" val="24752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248DA-734C-4B25-B372-7E0C993EA177}"/>
              </a:ext>
            </a:extLst>
          </p:cNvPr>
          <p:cNvSpPr>
            <a:spLocks noGrp="1"/>
          </p:cNvSpPr>
          <p:nvPr>
            <p:ph type="title"/>
          </p:nvPr>
        </p:nvSpPr>
        <p:spPr/>
        <p:txBody>
          <a:bodyPr/>
          <a:lstStyle/>
          <a:p>
            <a:r>
              <a:rPr lang="en-US" dirty="0"/>
              <a:t>Business Central | Modern API</a:t>
            </a:r>
            <a:br>
              <a:rPr lang="en-US" dirty="0"/>
            </a:br>
            <a:r>
              <a:rPr lang="en-US" i="1" dirty="0"/>
              <a:t>Available APIs (48)</a:t>
            </a:r>
          </a:p>
        </p:txBody>
      </p:sp>
      <p:graphicFrame>
        <p:nvGraphicFramePr>
          <p:cNvPr id="4" name="Content Placeholder 3">
            <a:extLst>
              <a:ext uri="{FF2B5EF4-FFF2-40B4-BE49-F238E27FC236}">
                <a16:creationId xmlns:a16="http://schemas.microsoft.com/office/drawing/2014/main" id="{5E025815-1ECF-47B1-9BC5-767A4A7D9D46}"/>
              </a:ext>
            </a:extLst>
          </p:cNvPr>
          <p:cNvGraphicFramePr>
            <a:graphicFrameLocks noGrp="1"/>
          </p:cNvGraphicFramePr>
          <p:nvPr>
            <p:ph idx="4294967295"/>
            <p:extLst>
              <p:ext uri="{D42A27DB-BD31-4B8C-83A1-F6EECF244321}">
                <p14:modId xmlns:p14="http://schemas.microsoft.com/office/powerpoint/2010/main" val="3322092436"/>
              </p:ext>
            </p:extLst>
          </p:nvPr>
        </p:nvGraphicFramePr>
        <p:xfrm>
          <a:off x="360000" y="1276351"/>
          <a:ext cx="11465999" cy="5154440"/>
        </p:xfrm>
        <a:graphic>
          <a:graphicData uri="http://schemas.openxmlformats.org/drawingml/2006/table">
            <a:tbl>
              <a:tblPr firstRow="1" bandRow="1">
                <a:tableStyleId>{638B1855-1B75-4FBE-930C-398BA8C253C6}</a:tableStyleId>
              </a:tblPr>
              <a:tblGrid>
                <a:gridCol w="2170999">
                  <a:extLst>
                    <a:ext uri="{9D8B030D-6E8A-4147-A177-3AD203B41FA5}">
                      <a16:colId xmlns:a16="http://schemas.microsoft.com/office/drawing/2014/main" val="1193236563"/>
                    </a:ext>
                  </a:extLst>
                </a:gridCol>
                <a:gridCol w="2170999">
                  <a:extLst>
                    <a:ext uri="{9D8B030D-6E8A-4147-A177-3AD203B41FA5}">
                      <a16:colId xmlns:a16="http://schemas.microsoft.com/office/drawing/2014/main" val="833394435"/>
                    </a:ext>
                  </a:extLst>
                </a:gridCol>
                <a:gridCol w="2485389">
                  <a:extLst>
                    <a:ext uri="{9D8B030D-6E8A-4147-A177-3AD203B41FA5}">
                      <a16:colId xmlns:a16="http://schemas.microsoft.com/office/drawing/2014/main" val="2604964085"/>
                    </a:ext>
                  </a:extLst>
                </a:gridCol>
                <a:gridCol w="2171863">
                  <a:extLst>
                    <a:ext uri="{9D8B030D-6E8A-4147-A177-3AD203B41FA5}">
                      <a16:colId xmlns:a16="http://schemas.microsoft.com/office/drawing/2014/main" val="2522901632"/>
                    </a:ext>
                  </a:extLst>
                </a:gridCol>
                <a:gridCol w="2466749">
                  <a:extLst>
                    <a:ext uri="{9D8B030D-6E8A-4147-A177-3AD203B41FA5}">
                      <a16:colId xmlns:a16="http://schemas.microsoft.com/office/drawing/2014/main" val="938147966"/>
                    </a:ext>
                  </a:extLst>
                </a:gridCol>
              </a:tblGrid>
              <a:tr h="363319">
                <a:tc>
                  <a:txBody>
                    <a:bodyPr/>
                    <a:lstStyle/>
                    <a:p>
                      <a:r>
                        <a:rPr lang="en-US" sz="1800" dirty="0"/>
                        <a:t>Company</a:t>
                      </a:r>
                      <a:endParaRPr lang="en-US" sz="1800" dirty="0">
                        <a:solidFill>
                          <a:schemeClr val="bg1"/>
                        </a:solidFill>
                      </a:endParaRPr>
                    </a:p>
                  </a:txBody>
                  <a:tcPr marL="91188" marR="91188" marT="45594" marB="45594"/>
                </a:tc>
                <a:tc>
                  <a:txBody>
                    <a:bodyPr/>
                    <a:lstStyle/>
                    <a:p>
                      <a:r>
                        <a:rPr lang="en-US" sz="1800" dirty="0"/>
                        <a:t>Finance</a:t>
                      </a:r>
                      <a:endParaRPr lang="en-US" sz="1800" dirty="0">
                        <a:solidFill>
                          <a:schemeClr val="bg1"/>
                        </a:solidFill>
                      </a:endParaRPr>
                    </a:p>
                  </a:txBody>
                  <a:tcPr marL="91188" marR="91188" marT="45594" marB="45594"/>
                </a:tc>
                <a:tc>
                  <a:txBody>
                    <a:bodyPr/>
                    <a:lstStyle/>
                    <a:p>
                      <a:r>
                        <a:rPr lang="en-US" sz="1800" dirty="0"/>
                        <a:t>Sales</a:t>
                      </a:r>
                      <a:endParaRPr lang="en-US" sz="1800" dirty="0">
                        <a:solidFill>
                          <a:schemeClr val="bg1"/>
                        </a:solidFill>
                      </a:endParaRPr>
                    </a:p>
                  </a:txBody>
                  <a:tcPr marL="91188" marR="91188" marT="45594" marB="45594"/>
                </a:tc>
                <a:tc>
                  <a:txBody>
                    <a:bodyPr/>
                    <a:lstStyle/>
                    <a:p>
                      <a:r>
                        <a:rPr lang="en-US" sz="1800" dirty="0"/>
                        <a:t>Purchasing</a:t>
                      </a:r>
                      <a:endParaRPr lang="en-US" sz="1800" dirty="0">
                        <a:solidFill>
                          <a:schemeClr val="bg1"/>
                        </a:solidFill>
                      </a:endParaRPr>
                    </a:p>
                  </a:txBody>
                  <a:tcPr marL="91188" marR="91188" marT="45594" marB="45594"/>
                </a:tc>
                <a:tc>
                  <a:txBody>
                    <a:bodyPr/>
                    <a:lstStyle/>
                    <a:p>
                      <a:r>
                        <a:rPr lang="en-US" sz="1800" dirty="0"/>
                        <a:t>Reports</a:t>
                      </a:r>
                      <a:endParaRPr lang="en-US" sz="1800" dirty="0">
                        <a:solidFill>
                          <a:schemeClr val="bg1"/>
                        </a:solidFill>
                      </a:endParaRPr>
                    </a:p>
                  </a:txBody>
                  <a:tcPr marL="91188" marR="91188" marT="45594" marB="45594"/>
                </a:tc>
                <a:extLst>
                  <a:ext uri="{0D108BD9-81ED-4DB2-BD59-A6C34878D82A}">
                    <a16:rowId xmlns:a16="http://schemas.microsoft.com/office/drawing/2014/main" val="750609610"/>
                  </a:ext>
                </a:extLst>
              </a:tr>
              <a:tr h="332690">
                <a:tc>
                  <a:txBody>
                    <a:bodyPr/>
                    <a:lstStyle/>
                    <a:p>
                      <a:r>
                        <a:rPr lang="en-US" sz="1400" kern="1200" dirty="0"/>
                        <a:t>company</a:t>
                      </a:r>
                      <a:endParaRPr lang="en-US" sz="1400" kern="1200" dirty="0">
                        <a:solidFill>
                          <a:schemeClr val="tx1"/>
                        </a:solidFill>
                        <a:latin typeface="+mn-lt"/>
                        <a:ea typeface="+mn-ea"/>
                        <a:cs typeface="+mn-cs"/>
                      </a:endParaRPr>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t>accounts</a:t>
                      </a:r>
                      <a:endParaRPr lang="en-US" sz="1400" kern="1200" dirty="0">
                        <a:solidFill>
                          <a:schemeClr val="tx1"/>
                        </a:solidFill>
                        <a:latin typeface="+mn-lt"/>
                        <a:ea typeface="+mn-ea"/>
                        <a:cs typeface="+mn-cs"/>
                      </a:endParaRPr>
                    </a:p>
                  </a:txBody>
                  <a:tcPr marL="91188" marR="91188" marT="45594" marB="45594"/>
                </a:tc>
                <a:tc>
                  <a:txBody>
                    <a:bodyPr/>
                    <a:lstStyle/>
                    <a:p>
                      <a:r>
                        <a:rPr lang="en-US" sz="1400" dirty="0"/>
                        <a:t>customers</a:t>
                      </a:r>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irs1099Codes (US only)</a:t>
                      </a:r>
                    </a:p>
                  </a:txBody>
                  <a:tcPr marL="91188" marR="91188" marT="45594" marB="45594"/>
                </a:tc>
                <a:tc>
                  <a:txBody>
                    <a:bodyPr/>
                    <a:lstStyle/>
                    <a:p>
                      <a:r>
                        <a:rPr lang="en-US" sz="1400" dirty="0" err="1"/>
                        <a:t>agedAccountsPayable</a:t>
                      </a:r>
                      <a:endParaRPr lang="en-US" sz="1400" dirty="0"/>
                    </a:p>
                  </a:txBody>
                  <a:tcPr marL="91188" marR="91188" marT="45594" marB="45594"/>
                </a:tc>
                <a:extLst>
                  <a:ext uri="{0D108BD9-81ED-4DB2-BD59-A6C34878D82A}">
                    <a16:rowId xmlns:a16="http://schemas.microsoft.com/office/drawing/2014/main" val="3827950214"/>
                  </a:ext>
                </a:extLst>
              </a:tr>
              <a:tr h="332690">
                <a:tc>
                  <a:txBody>
                    <a:bodyPr/>
                    <a:lstStyle/>
                    <a:p>
                      <a:r>
                        <a:rPr lang="en-US" sz="1400" dirty="0" err="1"/>
                        <a:t>companyInformation</a:t>
                      </a:r>
                      <a:endParaRPr lang="en-US" sz="1400" dirty="0"/>
                    </a:p>
                  </a:txBody>
                  <a:tcPr marL="91188" marR="91188" marT="45594" marB="45594"/>
                </a:tc>
                <a:tc>
                  <a:txBody>
                    <a:bodyPr/>
                    <a:lstStyle/>
                    <a:p>
                      <a:r>
                        <a:rPr lang="en-US" sz="1400" kern="1200" dirty="0"/>
                        <a:t>dimensions</a:t>
                      </a:r>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customerPayments</a:t>
                      </a:r>
                      <a:endParaRPr lang="en-US" sz="1400" dirty="0"/>
                    </a:p>
                  </a:txBody>
                  <a:tcPr marL="91188" marR="91188" marT="45594" marB="45594"/>
                </a:tc>
                <a:tc>
                  <a:txBody>
                    <a:bodyPr/>
                    <a:lstStyle/>
                    <a:p>
                      <a:pPr marL="0" algn="l" defTabSz="914400" rtl="0" eaLnBrk="1" latinLnBrk="0" hangingPunct="1"/>
                      <a:r>
                        <a:rPr lang="en-US" sz="1400" kern="1200" dirty="0" err="1"/>
                        <a:t>purchaseInvoices</a:t>
                      </a:r>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agedAccountsReceivable</a:t>
                      </a:r>
                      <a:endParaRPr lang="en-US" sz="1400" dirty="0"/>
                    </a:p>
                  </a:txBody>
                  <a:tcPr marL="91188" marR="91188" marT="45594" marB="45594"/>
                </a:tc>
                <a:extLst>
                  <a:ext uri="{0D108BD9-81ED-4DB2-BD59-A6C34878D82A}">
                    <a16:rowId xmlns:a16="http://schemas.microsoft.com/office/drawing/2014/main" val="61082363"/>
                  </a:ext>
                </a:extLst>
              </a:tr>
              <a:tr h="332690">
                <a:tc>
                  <a:txBody>
                    <a:bodyPr/>
                    <a:lstStyle/>
                    <a:p>
                      <a:r>
                        <a:rPr lang="en-US" sz="1400" dirty="0" err="1"/>
                        <a:t>countriesRegions</a:t>
                      </a:r>
                      <a:endParaRPr lang="en-US" sz="1400" dirty="0"/>
                    </a:p>
                  </a:txBody>
                  <a:tcPr marL="91188" marR="91188" marT="45594" marB="45594"/>
                </a:tc>
                <a:tc>
                  <a:txBody>
                    <a:bodyPr/>
                    <a:lstStyle/>
                    <a:p>
                      <a:r>
                        <a:rPr lang="en-US" sz="1400" dirty="0" err="1"/>
                        <a:t>dimensionLines</a:t>
                      </a:r>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customerPaymentJournals</a:t>
                      </a:r>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t>purchaseInvoiceLines</a:t>
                      </a:r>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balanceSheet</a:t>
                      </a:r>
                      <a:endParaRPr lang="en-US" sz="1400" dirty="0"/>
                    </a:p>
                  </a:txBody>
                  <a:tcPr marL="91188" marR="91188" marT="45594" marB="45594"/>
                </a:tc>
                <a:extLst>
                  <a:ext uri="{0D108BD9-81ED-4DB2-BD59-A6C34878D82A}">
                    <a16:rowId xmlns:a16="http://schemas.microsoft.com/office/drawing/2014/main" val="3161151794"/>
                  </a:ext>
                </a:extLst>
              </a:tr>
              <a:tr h="332690">
                <a:tc>
                  <a:txBody>
                    <a:bodyPr/>
                    <a:lstStyle/>
                    <a:p>
                      <a:r>
                        <a:rPr lang="en-US" sz="1400" dirty="0"/>
                        <a:t>currencies</a:t>
                      </a:r>
                    </a:p>
                  </a:txBody>
                  <a:tcPr marL="91188" marR="91188" marT="45594" marB="45594"/>
                </a:tc>
                <a:tc>
                  <a:txBody>
                    <a:bodyPr/>
                    <a:lstStyle/>
                    <a:p>
                      <a:r>
                        <a:rPr lang="en-US" sz="1400" dirty="0" err="1"/>
                        <a:t>dimensionValues</a:t>
                      </a:r>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salesInvoices</a:t>
                      </a:r>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t>vendors</a:t>
                      </a:r>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cashFlowStatement</a:t>
                      </a:r>
                      <a:endParaRPr lang="en-US" sz="1400" dirty="0"/>
                    </a:p>
                  </a:txBody>
                  <a:tcPr marL="91188" marR="91188" marT="45594" marB="45594"/>
                </a:tc>
                <a:extLst>
                  <a:ext uri="{0D108BD9-81ED-4DB2-BD59-A6C34878D82A}">
                    <a16:rowId xmlns:a16="http://schemas.microsoft.com/office/drawing/2014/main" val="4058070145"/>
                  </a:ext>
                </a:extLst>
              </a:tr>
              <a:tr h="363319">
                <a:tc>
                  <a:txBody>
                    <a:bodyPr/>
                    <a:lstStyle/>
                    <a:p>
                      <a:r>
                        <a:rPr lang="en-US" sz="1400" dirty="0"/>
                        <a:t>employees</a:t>
                      </a:r>
                    </a:p>
                  </a:txBody>
                  <a:tcPr marL="91188" marR="91188" marT="45594" marB="45594"/>
                </a:tc>
                <a:tc>
                  <a:txBody>
                    <a:bodyPr/>
                    <a:lstStyle/>
                    <a:p>
                      <a:r>
                        <a:rPr lang="en-US" sz="1400" dirty="0" err="1"/>
                        <a:t>generalLedgerEntries</a:t>
                      </a:r>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salesInvoiceLines</a:t>
                      </a:r>
                      <a:endParaRPr lang="en-US" sz="1400" dirty="0"/>
                    </a:p>
                  </a:txBody>
                  <a:tcPr marL="91188" marR="91188" marT="45594" marB="45594"/>
                </a:tc>
                <a:tc>
                  <a:txBody>
                    <a:bodyPr/>
                    <a:lstStyle/>
                    <a:p>
                      <a:endParaRPr lang="da-DK" sz="1800" dirty="0"/>
                    </a:p>
                  </a:txBody>
                  <a:tcPr marL="91188" marR="91188" marT="45594" marB="45594"/>
                </a:tc>
                <a:tc>
                  <a:txBody>
                    <a:bodyPr/>
                    <a:lstStyle/>
                    <a:p>
                      <a:r>
                        <a:rPr lang="en-US" sz="1400" dirty="0" err="1"/>
                        <a:t>incomeStatement</a:t>
                      </a:r>
                      <a:endParaRPr lang="en-US" sz="1400" dirty="0"/>
                    </a:p>
                  </a:txBody>
                  <a:tcPr marL="91188" marR="91188" marT="45594" marB="45594"/>
                </a:tc>
                <a:extLst>
                  <a:ext uri="{0D108BD9-81ED-4DB2-BD59-A6C34878D82A}">
                    <a16:rowId xmlns:a16="http://schemas.microsoft.com/office/drawing/2014/main" val="2134085682"/>
                  </a:ext>
                </a:extLst>
              </a:tr>
              <a:tr h="332690">
                <a:tc>
                  <a:txBody>
                    <a:bodyPr/>
                    <a:lstStyle/>
                    <a:p>
                      <a:r>
                        <a:rPr lang="en-US" sz="1400" dirty="0"/>
                        <a:t>items</a:t>
                      </a:r>
                    </a:p>
                  </a:txBody>
                  <a:tcPr marL="91188" marR="91188" marT="45594" marB="45594"/>
                </a:tc>
                <a:tc>
                  <a:txBody>
                    <a:bodyPr/>
                    <a:lstStyle/>
                    <a:p>
                      <a:r>
                        <a:rPr lang="en-US" sz="1400" dirty="0"/>
                        <a:t>journals</a:t>
                      </a:r>
                    </a:p>
                  </a:txBody>
                  <a:tcPr marL="91188" marR="91188" marT="45594" marB="45594"/>
                </a:tc>
                <a:tc>
                  <a:txBody>
                    <a:bodyPr/>
                    <a:lstStyle/>
                    <a:p>
                      <a:r>
                        <a:rPr lang="en-US" sz="1400" dirty="0" err="1"/>
                        <a:t>salesOrders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retainedEarningsStatement</a:t>
                      </a:r>
                      <a:endParaRPr lang="en-US" sz="1400" dirty="0"/>
                    </a:p>
                  </a:txBody>
                  <a:tcPr marL="91188" marR="91188" marT="45594" marB="45594"/>
                </a:tc>
                <a:extLst>
                  <a:ext uri="{0D108BD9-81ED-4DB2-BD59-A6C34878D82A}">
                    <a16:rowId xmlns:a16="http://schemas.microsoft.com/office/drawing/2014/main" val="3434641637"/>
                  </a:ext>
                </a:extLst>
              </a:tr>
              <a:tr h="332690">
                <a:tc>
                  <a:txBody>
                    <a:bodyPr/>
                    <a:lstStyle/>
                    <a:p>
                      <a:r>
                        <a:rPr lang="en-US" sz="1400" dirty="0" err="1"/>
                        <a:t>itemCategories</a:t>
                      </a:r>
                      <a:endParaRPr lang="en-US" sz="1400" dirty="0"/>
                    </a:p>
                  </a:txBody>
                  <a:tcPr marL="91188" marR="91188" marT="45594" marB="45594"/>
                </a:tc>
                <a:tc>
                  <a:txBody>
                    <a:bodyPr/>
                    <a:lstStyle/>
                    <a:p>
                      <a:r>
                        <a:rPr lang="en-US" sz="1400" dirty="0" err="1"/>
                        <a:t>journalLines</a:t>
                      </a:r>
                      <a:endParaRPr lang="en-US" sz="1400" dirty="0"/>
                    </a:p>
                  </a:txBody>
                  <a:tcPr marL="91188" marR="91188" marT="45594" marB="45594"/>
                </a:tc>
                <a:tc>
                  <a:txBody>
                    <a:bodyPr/>
                    <a:lstStyle/>
                    <a:p>
                      <a:r>
                        <a:rPr lang="en-US" sz="1400" dirty="0" err="1"/>
                        <a:t>salesOrderLines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customerSales</a:t>
                      </a:r>
                      <a:endParaRPr lang="en-US" sz="1400" dirty="0"/>
                    </a:p>
                  </a:txBody>
                  <a:tcPr marL="91188" marR="91188" marT="45594" marB="45594"/>
                </a:tc>
                <a:extLst>
                  <a:ext uri="{0D108BD9-81ED-4DB2-BD59-A6C34878D82A}">
                    <a16:rowId xmlns:a16="http://schemas.microsoft.com/office/drawing/2014/main" val="3856218548"/>
                  </a:ext>
                </a:extLst>
              </a:tr>
              <a:tr h="363319">
                <a:tc>
                  <a:txBody>
                    <a:bodyPr/>
                    <a:lstStyle/>
                    <a:p>
                      <a:r>
                        <a:rPr lang="en-US" sz="1400" dirty="0" err="1"/>
                        <a:t>paymentMethods</a:t>
                      </a:r>
                      <a:endParaRPr lang="en-US" sz="1400" dirty="0"/>
                    </a:p>
                  </a:txBody>
                  <a:tcPr marL="91188" marR="91188" marT="45594" marB="45594"/>
                </a:tc>
                <a:tc>
                  <a:txBody>
                    <a:bodyPr/>
                    <a:lstStyle/>
                    <a:p>
                      <a:endParaRPr lang="da-DK" sz="1800" dirty="0"/>
                    </a:p>
                  </a:txBody>
                  <a:tcPr marL="91188" marR="91188" marT="45594" marB="45594"/>
                </a:tc>
                <a:tc>
                  <a:txBody>
                    <a:bodyPr/>
                    <a:lstStyle/>
                    <a:p>
                      <a:r>
                        <a:rPr lang="en-US" sz="1400" dirty="0" err="1"/>
                        <a:t>salesQuotes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r>
                        <a:rPr lang="en-US" sz="1400" dirty="0" err="1"/>
                        <a:t>vendorPurchases</a:t>
                      </a:r>
                      <a:endParaRPr lang="en-US" sz="1400" dirty="0"/>
                    </a:p>
                  </a:txBody>
                  <a:tcPr marL="91188" marR="91188" marT="45594" marB="45594"/>
                </a:tc>
                <a:extLst>
                  <a:ext uri="{0D108BD9-81ED-4DB2-BD59-A6C34878D82A}">
                    <a16:rowId xmlns:a16="http://schemas.microsoft.com/office/drawing/2014/main" val="3512832990"/>
                  </a:ext>
                </a:extLst>
              </a:tr>
              <a:tr h="363319">
                <a:tc>
                  <a:txBody>
                    <a:bodyPr/>
                    <a:lstStyle/>
                    <a:p>
                      <a:r>
                        <a:rPr lang="en-US" sz="1400" dirty="0" err="1"/>
                        <a:t>paymentTerms</a:t>
                      </a:r>
                      <a:endParaRPr lang="en-US" sz="1400" dirty="0"/>
                    </a:p>
                  </a:txBody>
                  <a:tcPr marL="91188" marR="91188" marT="45594" marB="45594"/>
                </a:tc>
                <a:tc>
                  <a:txBody>
                    <a:bodyPr/>
                    <a:lstStyle/>
                    <a:p>
                      <a:endParaRPr lang="da-DK" sz="1800" dirty="0"/>
                    </a:p>
                  </a:txBody>
                  <a:tcPr marL="91188" marR="91188" marT="45594" marB="45594"/>
                </a:tc>
                <a:tc>
                  <a:txBody>
                    <a:bodyPr/>
                    <a:lstStyle/>
                    <a:p>
                      <a:r>
                        <a:rPr lang="en-US" sz="1400" dirty="0" err="1"/>
                        <a:t>salesQuoteLines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trialBalance</a:t>
                      </a:r>
                      <a:endParaRPr lang="en-US" sz="1400" dirty="0"/>
                    </a:p>
                  </a:txBody>
                  <a:tcPr marL="91188" marR="91188" marT="45594" marB="45594"/>
                </a:tc>
                <a:extLst>
                  <a:ext uri="{0D108BD9-81ED-4DB2-BD59-A6C34878D82A}">
                    <a16:rowId xmlns:a16="http://schemas.microsoft.com/office/drawing/2014/main" val="3718111978"/>
                  </a:ext>
                </a:extLst>
              </a:tr>
              <a:tr h="332690">
                <a:tc>
                  <a:txBody>
                    <a:bodyPr/>
                    <a:lstStyle/>
                    <a:p>
                      <a:r>
                        <a:rPr lang="en-US" sz="1400" dirty="0" err="1"/>
                        <a:t>shipmentMethods</a:t>
                      </a:r>
                      <a:endParaRPr lang="en-US" sz="1400" dirty="0"/>
                    </a:p>
                  </a:txBody>
                  <a:tcPr marL="91188" marR="91188" marT="45594" marB="45594"/>
                </a:tc>
                <a:tc>
                  <a:txBody>
                    <a:bodyPr/>
                    <a:lstStyle/>
                    <a:p>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salesCreditMemos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endParaRPr lang="en-US" sz="1400" dirty="0"/>
                    </a:p>
                  </a:txBody>
                  <a:tcPr marL="91188" marR="91188" marT="45594" marB="45594"/>
                </a:tc>
                <a:extLst>
                  <a:ext uri="{0D108BD9-81ED-4DB2-BD59-A6C34878D82A}">
                    <a16:rowId xmlns:a16="http://schemas.microsoft.com/office/drawing/2014/main" val="1992506376"/>
                  </a:ext>
                </a:extLst>
              </a:tr>
              <a:tr h="332690">
                <a:tc>
                  <a:txBody>
                    <a:bodyPr/>
                    <a:lstStyle/>
                    <a:p>
                      <a:r>
                        <a:rPr lang="en-US" sz="1400" dirty="0" err="1"/>
                        <a:t>taxAreas</a:t>
                      </a:r>
                      <a:endParaRPr lang="en-US" sz="1400" dirty="0"/>
                    </a:p>
                  </a:txBody>
                  <a:tcPr marL="91188" marR="91188" marT="45594" marB="45594"/>
                </a:tc>
                <a:tc>
                  <a:txBody>
                    <a:bodyPr/>
                    <a:lstStyle/>
                    <a:p>
                      <a:endParaRPr lang="en-US" sz="1400" dirty="0"/>
                    </a:p>
                  </a:txBody>
                  <a:tcPr marL="91188" marR="91188" marT="45594" marB="4559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salesCreditMemoLines</a:t>
                      </a:r>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endParaRPr lang="en-US" sz="1400" dirty="0"/>
                    </a:p>
                  </a:txBody>
                  <a:tcPr marL="91188" marR="91188" marT="45594" marB="45594"/>
                </a:tc>
                <a:extLst>
                  <a:ext uri="{0D108BD9-81ED-4DB2-BD59-A6C34878D82A}">
                    <a16:rowId xmlns:a16="http://schemas.microsoft.com/office/drawing/2014/main" val="137445522"/>
                  </a:ext>
                </a:extLst>
              </a:tr>
              <a:tr h="363319">
                <a:tc>
                  <a:txBody>
                    <a:bodyPr/>
                    <a:lstStyle/>
                    <a:p>
                      <a:r>
                        <a:rPr lang="en-US" sz="1400" dirty="0" err="1"/>
                        <a:t>taxGroups</a:t>
                      </a:r>
                      <a:endParaRPr lang="en-US" sz="1400" dirty="0"/>
                    </a:p>
                  </a:txBody>
                  <a:tcPr marL="91188" marR="91188" marT="45594" marB="45594"/>
                </a:tc>
                <a:tc>
                  <a:txBody>
                    <a:bodyPr/>
                    <a:lstStyle/>
                    <a:p>
                      <a:endParaRPr lang="en-US" sz="1400" dirty="0"/>
                    </a:p>
                  </a:txBody>
                  <a:tcPr marL="91188" marR="91188" marT="45594" marB="45594"/>
                </a:tc>
                <a:tc>
                  <a:txBody>
                    <a:bodyPr/>
                    <a:lstStyle/>
                    <a:p>
                      <a:endParaRPr lang="da-DK" sz="18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endParaRPr lang="en-US" sz="1400" dirty="0"/>
                    </a:p>
                  </a:txBody>
                  <a:tcPr marL="91188" marR="91188" marT="45594" marB="45594"/>
                </a:tc>
                <a:extLst>
                  <a:ext uri="{0D108BD9-81ED-4DB2-BD59-A6C34878D82A}">
                    <a16:rowId xmlns:a16="http://schemas.microsoft.com/office/drawing/2014/main" val="2679715285"/>
                  </a:ext>
                </a:extLst>
              </a:tr>
              <a:tr h="332690">
                <a:tc>
                  <a:txBody>
                    <a:bodyPr/>
                    <a:lstStyle/>
                    <a:p>
                      <a:r>
                        <a:rPr lang="en-US" sz="1400" dirty="0" err="1"/>
                        <a:t>unitsOfMeasure</a:t>
                      </a:r>
                      <a:endParaRPr lang="en-US" sz="1400" dirty="0"/>
                    </a:p>
                  </a:txBody>
                  <a:tcPr marL="91188" marR="91188" marT="45594" marB="45594"/>
                </a:tc>
                <a:tc>
                  <a:txBody>
                    <a:bodyPr/>
                    <a:lstStyle/>
                    <a:p>
                      <a:endParaRPr lang="en-US" sz="1400" dirty="0"/>
                    </a:p>
                  </a:txBody>
                  <a:tcPr marL="91188" marR="91188" marT="45594" marB="45594"/>
                </a:tc>
                <a:tc>
                  <a:txBody>
                    <a:bodyPr/>
                    <a:lstStyle/>
                    <a:p>
                      <a:endParaRPr lang="en-US" sz="1400" dirty="0"/>
                    </a:p>
                  </a:txBody>
                  <a:tcPr marL="91188" marR="91188" marT="45594" marB="45594"/>
                </a:tc>
                <a:tc>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endParaRPr lang="en-US" sz="1400" dirty="0"/>
                    </a:p>
                  </a:txBody>
                  <a:tcPr marL="91188" marR="91188" marT="45594" marB="45594"/>
                </a:tc>
                <a:extLst>
                  <a:ext uri="{0D108BD9-81ED-4DB2-BD59-A6C34878D82A}">
                    <a16:rowId xmlns:a16="http://schemas.microsoft.com/office/drawing/2014/main" val="4037898968"/>
                  </a:ext>
                </a:extLst>
              </a:tr>
              <a:tr h="332690">
                <a:tc gridSpan="4">
                  <a:txBody>
                    <a:bodyPr/>
                    <a:lstStyle/>
                    <a:p>
                      <a:pPr algn="ctr"/>
                      <a:r>
                        <a:rPr lang="en-US" sz="1400" dirty="0"/>
                        <a:t>picture, </a:t>
                      </a:r>
                      <a:r>
                        <a:rPr lang="en-US" sz="1400" dirty="0" err="1"/>
                        <a:t>defaultDimension</a:t>
                      </a:r>
                      <a:r>
                        <a:rPr lang="en-US" sz="1400" dirty="0"/>
                        <a:t>, attachments, </a:t>
                      </a:r>
                      <a:r>
                        <a:rPr lang="en-US" sz="1400" dirty="0" err="1"/>
                        <a:t>pdfDocument</a:t>
                      </a:r>
                      <a:endParaRPr lang="en-US" sz="1400" dirty="0"/>
                    </a:p>
                  </a:txBody>
                  <a:tcPr marL="91188" marR="91188" marT="45594" marB="45594"/>
                </a:tc>
                <a:tc hMerge="1">
                  <a:txBody>
                    <a:bodyPr/>
                    <a:lstStyle/>
                    <a:p>
                      <a:endParaRPr lang="en-US" sz="1400" dirty="0"/>
                    </a:p>
                  </a:txBody>
                  <a:tcPr marL="91188" marR="91188" marT="45594" marB="45594"/>
                </a:tc>
                <a:tc hMerge="1">
                  <a:txBody>
                    <a:bodyPr/>
                    <a:lstStyle/>
                    <a:p>
                      <a:endParaRPr lang="en-US" sz="1400" dirty="0"/>
                    </a:p>
                  </a:txBody>
                  <a:tcPr marL="91188" marR="91188" marT="45594" marB="45594"/>
                </a:tc>
                <a:tc hMerge="1">
                  <a:txBody>
                    <a:bodyPr/>
                    <a:lstStyle/>
                    <a:p>
                      <a:pPr marL="0" algn="l" defTabSz="914400" rtl="0" eaLnBrk="1" latinLnBrk="0" hangingPunct="1"/>
                      <a:endParaRPr lang="en-US" sz="1400" kern="1200" dirty="0">
                        <a:solidFill>
                          <a:schemeClr val="tx1"/>
                        </a:solidFill>
                        <a:latin typeface="+mn-lt"/>
                        <a:ea typeface="+mn-ea"/>
                        <a:cs typeface="+mn-cs"/>
                      </a:endParaRPr>
                    </a:p>
                  </a:txBody>
                  <a:tcPr marL="91188" marR="91188" marT="45594" marB="45594"/>
                </a:tc>
                <a:tc>
                  <a:txBody>
                    <a:bodyPr/>
                    <a:lstStyle/>
                    <a:p>
                      <a:endParaRPr lang="en-US" sz="1400" dirty="0"/>
                    </a:p>
                  </a:txBody>
                  <a:tcPr marL="91188" marR="91188" marT="45594" marB="45594"/>
                </a:tc>
                <a:extLst>
                  <a:ext uri="{0D108BD9-81ED-4DB2-BD59-A6C34878D82A}">
                    <a16:rowId xmlns:a16="http://schemas.microsoft.com/office/drawing/2014/main" val="3958366130"/>
                  </a:ext>
                </a:extLst>
              </a:tr>
            </a:tbl>
          </a:graphicData>
        </a:graphic>
      </p:graphicFrame>
    </p:spTree>
    <p:extLst>
      <p:ext uri="{BB962C8B-B14F-4D97-AF65-F5344CB8AC3E}">
        <p14:creationId xmlns:p14="http://schemas.microsoft.com/office/powerpoint/2010/main" val="184101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88FD54-890A-4509-B22E-8E97A37461BF}"/>
              </a:ext>
            </a:extLst>
          </p:cNvPr>
          <p:cNvSpPr>
            <a:spLocks noGrp="1"/>
          </p:cNvSpPr>
          <p:nvPr>
            <p:ph type="title"/>
          </p:nvPr>
        </p:nvSpPr>
        <p:spPr/>
        <p:txBody>
          <a:bodyPr/>
          <a:lstStyle/>
          <a:p>
            <a:r>
              <a:rPr lang="de-DE" dirty="0"/>
              <a:t>Business Central | Modern API</a:t>
            </a:r>
            <a:br>
              <a:rPr lang="de-DE" dirty="0"/>
            </a:br>
            <a:r>
              <a:rPr lang="de-DE" i="1" dirty="0"/>
              <a:t>GET </a:t>
            </a:r>
            <a:r>
              <a:rPr lang="de-DE" i="1" dirty="0" err="1"/>
              <a:t>endpoints</a:t>
            </a:r>
            <a:r>
              <a:rPr lang="de-DE" i="1" dirty="0"/>
              <a:t> (API </a:t>
            </a:r>
            <a:r>
              <a:rPr lang="de-DE" i="1" dirty="0" err="1"/>
              <a:t>list</a:t>
            </a:r>
            <a:r>
              <a:rPr lang="de-DE" i="1" dirty="0"/>
              <a:t>)</a:t>
            </a:r>
          </a:p>
        </p:txBody>
      </p:sp>
      <p:sp>
        <p:nvSpPr>
          <p:cNvPr id="3" name="Textplatzhalter 2">
            <a:extLst>
              <a:ext uri="{FF2B5EF4-FFF2-40B4-BE49-F238E27FC236}">
                <a16:creationId xmlns:a16="http://schemas.microsoft.com/office/drawing/2014/main" id="{68F890EC-6FC4-4922-9165-5EA5CCD3D131}"/>
              </a:ext>
            </a:extLst>
          </p:cNvPr>
          <p:cNvSpPr>
            <a:spLocks noGrp="1"/>
          </p:cNvSpPr>
          <p:nvPr>
            <p:ph type="body" sz="quarter" idx="10"/>
          </p:nvPr>
        </p:nvSpPr>
        <p:spPr/>
        <p:txBody>
          <a:bodyPr/>
          <a:lstStyle/>
          <a:p>
            <a:r>
              <a:rPr lang="en-US" dirty="0"/>
              <a:t>URL</a:t>
            </a:r>
          </a:p>
          <a:p>
            <a:pPr lvl="1"/>
            <a:r>
              <a:rPr lang="de-DE" dirty="0"/>
              <a:t>&lt;</a:t>
            </a:r>
            <a:r>
              <a:rPr lang="de-DE" dirty="0" err="1"/>
              <a:t>hostname</a:t>
            </a:r>
            <a:r>
              <a:rPr lang="de-DE" dirty="0"/>
              <a:t>&gt;:&lt;API </a:t>
            </a:r>
            <a:r>
              <a:rPr lang="de-DE" dirty="0" err="1"/>
              <a:t>port</a:t>
            </a:r>
            <a:r>
              <a:rPr lang="de-DE" dirty="0"/>
              <a:t>&gt;/</a:t>
            </a:r>
            <a:r>
              <a:rPr lang="de-DE" dirty="0" err="1"/>
              <a:t>nav</a:t>
            </a:r>
            <a:r>
              <a:rPr lang="de-DE" dirty="0"/>
              <a:t>/</a:t>
            </a:r>
            <a:r>
              <a:rPr lang="de-DE" dirty="0" err="1"/>
              <a:t>api</a:t>
            </a:r>
            <a:r>
              <a:rPr lang="de-DE" dirty="0"/>
              <a:t>/&lt;</a:t>
            </a:r>
            <a:r>
              <a:rPr lang="de-DE" dirty="0" err="1"/>
              <a:t>publisher</a:t>
            </a:r>
            <a:r>
              <a:rPr lang="de-DE" dirty="0"/>
              <a:t>&gt;/&lt;</a:t>
            </a:r>
            <a:r>
              <a:rPr lang="de-DE" dirty="0" err="1"/>
              <a:t>groupname</a:t>
            </a:r>
            <a:r>
              <a:rPr lang="de-DE" dirty="0"/>
              <a:t>&gt;/&lt;</a:t>
            </a:r>
            <a:r>
              <a:rPr lang="de-DE" dirty="0" err="1"/>
              <a:t>version</a:t>
            </a:r>
            <a:r>
              <a:rPr lang="de-DE" dirty="0"/>
              <a:t>&gt;/</a:t>
            </a:r>
          </a:p>
          <a:p>
            <a:pPr lvl="1"/>
            <a:r>
              <a:rPr lang="de-DE" dirty="0"/>
              <a:t>{{</a:t>
            </a:r>
            <a:r>
              <a:rPr lang="de-DE" dirty="0" err="1"/>
              <a:t>apiHost</a:t>
            </a:r>
            <a:r>
              <a:rPr lang="de-DE" dirty="0"/>
              <a:t>}}:7048/</a:t>
            </a:r>
            <a:r>
              <a:rPr lang="de-DE" dirty="0" err="1"/>
              <a:t>nav</a:t>
            </a:r>
            <a:r>
              <a:rPr lang="de-DE" dirty="0"/>
              <a:t>/</a:t>
            </a:r>
            <a:r>
              <a:rPr lang="de-DE" dirty="0" err="1"/>
              <a:t>api</a:t>
            </a:r>
            <a:r>
              <a:rPr lang="de-DE" dirty="0"/>
              <a:t>/</a:t>
            </a:r>
            <a:r>
              <a:rPr lang="de-DE" dirty="0" err="1"/>
              <a:t>microsoft</a:t>
            </a:r>
            <a:r>
              <a:rPr lang="de-DE" dirty="0"/>
              <a:t>/</a:t>
            </a:r>
            <a:r>
              <a:rPr lang="de-DE" dirty="0" err="1"/>
              <a:t>automation</a:t>
            </a:r>
            <a:r>
              <a:rPr lang="de-DE" dirty="0"/>
              <a:t>/</a:t>
            </a:r>
            <a:r>
              <a:rPr lang="de-DE" dirty="0" err="1"/>
              <a:t>beta</a:t>
            </a:r>
            <a:r>
              <a:rPr lang="de-DE" dirty="0"/>
              <a:t>/</a:t>
            </a:r>
          </a:p>
          <a:p>
            <a:pPr lvl="1"/>
            <a:endParaRPr lang="en-US" dirty="0"/>
          </a:p>
          <a:p>
            <a:r>
              <a:rPr lang="en-US" dirty="0"/>
              <a:t>Get endpoint – API list</a:t>
            </a:r>
          </a:p>
          <a:p>
            <a:pPr lvl="1"/>
            <a:r>
              <a:rPr lang="en-US" dirty="0"/>
              <a:t>add	/$metadata</a:t>
            </a:r>
          </a:p>
          <a:p>
            <a:pPr lvl="1"/>
            <a:endParaRPr lang="en-US" dirty="0"/>
          </a:p>
          <a:p>
            <a:r>
              <a:rPr lang="en-US" dirty="0"/>
              <a:t>Operations</a:t>
            </a:r>
          </a:p>
          <a:p>
            <a:pPr lvl="1"/>
            <a:r>
              <a:rPr lang="en-US" dirty="0"/>
              <a:t>Get, Post, Patch, Delete</a:t>
            </a:r>
          </a:p>
          <a:p>
            <a:pPr lvl="1"/>
            <a:endParaRPr lang="en-US" dirty="0"/>
          </a:p>
          <a:p>
            <a:r>
              <a:rPr lang="en-US" dirty="0"/>
              <a:t>OData Filters</a:t>
            </a:r>
          </a:p>
          <a:p>
            <a:pPr lvl="1"/>
            <a:r>
              <a:rPr lang="en-US" b="1" dirty="0"/>
              <a:t>?$filter</a:t>
            </a:r>
            <a:r>
              <a:rPr lang="en-US" dirty="0"/>
              <a:t>=&lt;fieldname&gt; &lt;condition&gt; &lt;value&gt; […]</a:t>
            </a:r>
          </a:p>
          <a:p>
            <a:pPr lvl="1"/>
            <a:r>
              <a:rPr lang="de-DE" b="1" dirty="0"/>
              <a:t>?$</a:t>
            </a:r>
            <a:r>
              <a:rPr lang="de-DE" b="1" dirty="0" err="1"/>
              <a:t>filter</a:t>
            </a:r>
            <a:r>
              <a:rPr lang="de-DE" dirty="0"/>
              <a:t>=</a:t>
            </a:r>
            <a:r>
              <a:rPr lang="de-DE" dirty="0" err="1"/>
              <a:t>beerCategoryCode</a:t>
            </a:r>
            <a:r>
              <a:rPr lang="de-DE" dirty="0"/>
              <a:t> </a:t>
            </a:r>
            <a:r>
              <a:rPr lang="de-DE" dirty="0" err="1"/>
              <a:t>eq</a:t>
            </a:r>
            <a:r>
              <a:rPr lang="de-DE" dirty="0"/>
              <a:t> 'ALE' </a:t>
            </a:r>
            <a:r>
              <a:rPr lang="de-DE" dirty="0" err="1"/>
              <a:t>or</a:t>
            </a:r>
            <a:r>
              <a:rPr lang="de-DE" dirty="0"/>
              <a:t> </a:t>
            </a:r>
            <a:r>
              <a:rPr lang="de-DE" dirty="0" err="1"/>
              <a:t>beerCategoryCode</a:t>
            </a:r>
            <a:r>
              <a:rPr lang="de-DE" dirty="0"/>
              <a:t> </a:t>
            </a:r>
            <a:r>
              <a:rPr lang="de-DE" dirty="0" err="1"/>
              <a:t>eq</a:t>
            </a:r>
            <a:r>
              <a:rPr lang="de-DE" dirty="0"/>
              <a:t> 'PILS'</a:t>
            </a:r>
          </a:p>
          <a:p>
            <a:pPr lvl="1"/>
            <a:endParaRPr lang="de-DE" dirty="0"/>
          </a:p>
          <a:p>
            <a:pPr lvl="1"/>
            <a:endParaRPr lang="de-DE" dirty="0"/>
          </a:p>
        </p:txBody>
      </p:sp>
      <p:pic>
        <p:nvPicPr>
          <p:cNvPr id="4" name="Grafik 3">
            <a:extLst>
              <a:ext uri="{FF2B5EF4-FFF2-40B4-BE49-F238E27FC236}">
                <a16:creationId xmlns:a16="http://schemas.microsoft.com/office/drawing/2014/main" id="{E8CF0E38-5248-4EE9-A6A9-5B0FB1DB8FD8}"/>
              </a:ext>
            </a:extLst>
          </p:cNvPr>
          <p:cNvPicPr>
            <a:picLocks noChangeAspect="1"/>
          </p:cNvPicPr>
          <p:nvPr/>
        </p:nvPicPr>
        <p:blipFill rotWithShape="1">
          <a:blip r:embed="rId2"/>
          <a:srcRect r="22180" b="23386"/>
          <a:stretch/>
        </p:blipFill>
        <p:spPr>
          <a:xfrm>
            <a:off x="7201271" y="1440000"/>
            <a:ext cx="4624729" cy="4896000"/>
          </a:xfrm>
          <a:prstGeom prst="rect">
            <a:avLst/>
          </a:prstGeom>
          <a:ln>
            <a:solidFill>
              <a:schemeClr val="accent1"/>
            </a:solidFill>
          </a:ln>
        </p:spPr>
      </p:pic>
    </p:spTree>
    <p:extLst>
      <p:ext uri="{BB962C8B-B14F-4D97-AF65-F5344CB8AC3E}">
        <p14:creationId xmlns:p14="http://schemas.microsoft.com/office/powerpoint/2010/main" val="2229186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BF936D-2CE1-43A5-A68C-AC35759BA7F7}"/>
              </a:ext>
            </a:extLst>
          </p:cNvPr>
          <p:cNvSpPr>
            <a:spLocks noGrp="1"/>
          </p:cNvSpPr>
          <p:nvPr>
            <p:ph type="title"/>
          </p:nvPr>
        </p:nvSpPr>
        <p:spPr/>
        <p:txBody>
          <a:bodyPr/>
          <a:lstStyle/>
          <a:p>
            <a:r>
              <a:rPr lang="en-US"/>
              <a:t>Business Central | Modern API</a:t>
            </a:r>
            <a:br>
              <a:rPr lang="en-US"/>
            </a:br>
            <a:r>
              <a:rPr lang="en-US" i="1"/>
              <a:t>examples</a:t>
            </a:r>
            <a:endParaRPr lang="en-US"/>
          </a:p>
        </p:txBody>
      </p:sp>
      <p:sp>
        <p:nvSpPr>
          <p:cNvPr id="3" name="Textplatzhalter 2">
            <a:extLst>
              <a:ext uri="{FF2B5EF4-FFF2-40B4-BE49-F238E27FC236}">
                <a16:creationId xmlns:a16="http://schemas.microsoft.com/office/drawing/2014/main" id="{5207BCDA-B03F-4753-AE58-F86148B1B2B9}"/>
              </a:ext>
            </a:extLst>
          </p:cNvPr>
          <p:cNvSpPr>
            <a:spLocks noGrp="1"/>
          </p:cNvSpPr>
          <p:nvPr>
            <p:ph type="body" sz="quarter" idx="10"/>
          </p:nvPr>
        </p:nvSpPr>
        <p:spPr/>
        <p:txBody>
          <a:bodyPr/>
          <a:lstStyle/>
          <a:p>
            <a:endParaRPr lang="en-US"/>
          </a:p>
          <a:p>
            <a:endParaRPr lang="en-US"/>
          </a:p>
        </p:txBody>
      </p:sp>
      <p:pic>
        <p:nvPicPr>
          <p:cNvPr id="5" name="Grafik 4">
            <a:extLst>
              <a:ext uri="{FF2B5EF4-FFF2-40B4-BE49-F238E27FC236}">
                <a16:creationId xmlns:a16="http://schemas.microsoft.com/office/drawing/2014/main" id="{40F788A9-3FC0-4274-B0E4-DB5F1C99D3B4}"/>
              </a:ext>
            </a:extLst>
          </p:cNvPr>
          <p:cNvPicPr>
            <a:picLocks noChangeAspect="1"/>
          </p:cNvPicPr>
          <p:nvPr/>
        </p:nvPicPr>
        <p:blipFill rotWithShape="1">
          <a:blip r:embed="rId2"/>
          <a:srcRect/>
          <a:stretch/>
        </p:blipFill>
        <p:spPr>
          <a:xfrm>
            <a:off x="331425" y="1221137"/>
            <a:ext cx="9203100" cy="5276863"/>
          </a:xfrm>
          <a:prstGeom prst="rect">
            <a:avLst/>
          </a:prstGeom>
        </p:spPr>
      </p:pic>
    </p:spTree>
    <p:extLst>
      <p:ext uri="{BB962C8B-B14F-4D97-AF65-F5344CB8AC3E}">
        <p14:creationId xmlns:p14="http://schemas.microsoft.com/office/powerpoint/2010/main" val="597815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E8D324-03A3-4691-80A5-82E0DD044840}"/>
              </a:ext>
            </a:extLst>
          </p:cNvPr>
          <p:cNvSpPr>
            <a:spLocks noGrp="1"/>
          </p:cNvSpPr>
          <p:nvPr>
            <p:ph type="title"/>
          </p:nvPr>
        </p:nvSpPr>
        <p:spPr/>
        <p:txBody>
          <a:bodyPr/>
          <a:lstStyle/>
          <a:p>
            <a:r>
              <a:rPr lang="en-US" dirty="0"/>
              <a:t>Business Central | Modern API</a:t>
            </a:r>
            <a:br>
              <a:rPr lang="en-US" dirty="0"/>
            </a:br>
            <a:r>
              <a:rPr lang="en-US" dirty="0"/>
              <a:t>Query</a:t>
            </a:r>
            <a:endParaRPr lang="de-DE" dirty="0"/>
          </a:p>
        </p:txBody>
      </p:sp>
      <p:sp>
        <p:nvSpPr>
          <p:cNvPr id="3" name="Textplatzhalter 2">
            <a:extLst>
              <a:ext uri="{FF2B5EF4-FFF2-40B4-BE49-F238E27FC236}">
                <a16:creationId xmlns:a16="http://schemas.microsoft.com/office/drawing/2014/main" id="{89D3845C-43F1-41F1-A9BF-400D1692CC82}"/>
              </a:ext>
            </a:extLst>
          </p:cNvPr>
          <p:cNvSpPr>
            <a:spLocks noGrp="1"/>
          </p:cNvSpPr>
          <p:nvPr>
            <p:ph type="body" sz="quarter" idx="10"/>
          </p:nvPr>
        </p:nvSpPr>
        <p:spPr/>
        <p:txBody>
          <a:bodyPr/>
          <a:lstStyle/>
          <a:p>
            <a:r>
              <a:rPr lang="en-US" dirty="0">
                <a:hlinkClick r:id="rId2"/>
              </a:rPr>
              <a:t>Query</a:t>
            </a:r>
            <a:r>
              <a:rPr lang="en-US" dirty="0"/>
              <a:t>	</a:t>
            </a:r>
          </a:p>
          <a:p>
            <a:pPr lvl="1"/>
            <a:r>
              <a:rPr lang="en-US" dirty="0"/>
              <a:t>OData v4</a:t>
            </a:r>
          </a:p>
          <a:p>
            <a:pPr lvl="1"/>
            <a:r>
              <a:rPr lang="en-US" dirty="0" err="1"/>
              <a:t>QueryType</a:t>
            </a:r>
            <a:r>
              <a:rPr lang="en-US" dirty="0"/>
              <a:t> = API</a:t>
            </a:r>
          </a:p>
          <a:p>
            <a:pPr lvl="1"/>
            <a:endParaRPr lang="en-US" dirty="0"/>
          </a:p>
          <a:p>
            <a:r>
              <a:rPr lang="en-US" dirty="0"/>
              <a:t>Properties</a:t>
            </a:r>
          </a:p>
          <a:p>
            <a:pPr lvl="1"/>
            <a:r>
              <a:rPr lang="en-US" dirty="0" err="1"/>
              <a:t>APIPublisher</a:t>
            </a:r>
            <a:endParaRPr lang="en-US" dirty="0"/>
          </a:p>
          <a:p>
            <a:pPr lvl="1"/>
            <a:r>
              <a:rPr lang="en-US" dirty="0" err="1"/>
              <a:t>APIGroup</a:t>
            </a:r>
            <a:endParaRPr lang="en-US" dirty="0"/>
          </a:p>
          <a:p>
            <a:pPr lvl="1"/>
            <a:r>
              <a:rPr lang="en-US" dirty="0" err="1"/>
              <a:t>APIVersion</a:t>
            </a:r>
            <a:r>
              <a:rPr lang="en-US" dirty="0"/>
              <a:t>		</a:t>
            </a:r>
            <a:r>
              <a:rPr lang="en-US" i="1" dirty="0"/>
              <a:t>beta, v1.0, …</a:t>
            </a:r>
          </a:p>
          <a:p>
            <a:pPr lvl="1"/>
            <a:r>
              <a:rPr lang="en-US" dirty="0" err="1"/>
              <a:t>EntityName</a:t>
            </a:r>
            <a:endParaRPr lang="en-US" dirty="0"/>
          </a:p>
          <a:p>
            <a:pPr lvl="1"/>
            <a:r>
              <a:rPr lang="en-US" dirty="0" err="1"/>
              <a:t>EntitySetName</a:t>
            </a:r>
            <a:endParaRPr lang="en-US" dirty="0"/>
          </a:p>
          <a:p>
            <a:pPr lvl="1"/>
            <a:endParaRPr lang="en-US" i="1" dirty="0"/>
          </a:p>
          <a:p>
            <a:r>
              <a:rPr lang="en-US" dirty="0"/>
              <a:t>Data Items, Nested Data Items, …</a:t>
            </a:r>
          </a:p>
          <a:p>
            <a:pPr lvl="1"/>
            <a:r>
              <a:rPr lang="en-US" dirty="0"/>
              <a:t>Names &amp; Columns	</a:t>
            </a:r>
            <a:r>
              <a:rPr lang="en-US" i="1" dirty="0"/>
              <a:t>Lower Camel Case</a:t>
            </a:r>
          </a:p>
        </p:txBody>
      </p:sp>
      <p:pic>
        <p:nvPicPr>
          <p:cNvPr id="4" name="Grafik 3">
            <a:extLst>
              <a:ext uri="{FF2B5EF4-FFF2-40B4-BE49-F238E27FC236}">
                <a16:creationId xmlns:a16="http://schemas.microsoft.com/office/drawing/2014/main" id="{094EA9D5-36EF-4490-8290-40D468CF9464}"/>
              </a:ext>
            </a:extLst>
          </p:cNvPr>
          <p:cNvPicPr>
            <a:picLocks noChangeAspect="1"/>
          </p:cNvPicPr>
          <p:nvPr/>
        </p:nvPicPr>
        <p:blipFill>
          <a:blip r:embed="rId3"/>
          <a:stretch>
            <a:fillRect/>
          </a:stretch>
        </p:blipFill>
        <p:spPr>
          <a:xfrm>
            <a:off x="6226069" y="1440000"/>
            <a:ext cx="5599931" cy="4896000"/>
          </a:xfrm>
          <a:prstGeom prst="rect">
            <a:avLst/>
          </a:prstGeom>
          <a:ln>
            <a:solidFill>
              <a:schemeClr val="accent1"/>
            </a:solidFill>
          </a:ln>
        </p:spPr>
      </p:pic>
    </p:spTree>
    <p:extLst>
      <p:ext uri="{BB962C8B-B14F-4D97-AF65-F5344CB8AC3E}">
        <p14:creationId xmlns:p14="http://schemas.microsoft.com/office/powerpoint/2010/main" val="851271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ildplatzhalter 8">
            <a:extLst>
              <a:ext uri="{FF2B5EF4-FFF2-40B4-BE49-F238E27FC236}">
                <a16:creationId xmlns:a16="http://schemas.microsoft.com/office/drawing/2014/main" id="{68B9EC84-ECA8-4409-A23D-B1633D416C33}"/>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8726" b="8726"/>
          <a:stretch>
            <a:fillRect/>
          </a:stretch>
        </p:blipFill>
        <p:spPr/>
      </p:pic>
      <p:sp>
        <p:nvSpPr>
          <p:cNvPr id="7" name="Textplatzhalter 6">
            <a:extLst>
              <a:ext uri="{FF2B5EF4-FFF2-40B4-BE49-F238E27FC236}">
                <a16:creationId xmlns:a16="http://schemas.microsoft.com/office/drawing/2014/main" id="{AA75307E-E8DE-434F-BDFE-12E9FA4B9F83}"/>
              </a:ext>
            </a:extLst>
          </p:cNvPr>
          <p:cNvSpPr>
            <a:spLocks noGrp="1"/>
          </p:cNvSpPr>
          <p:nvPr>
            <p:ph type="body" sz="quarter" idx="14"/>
          </p:nvPr>
        </p:nvSpPr>
        <p:spPr>
          <a:solidFill>
            <a:schemeClr val="bg1">
              <a:alpha val="91000"/>
            </a:schemeClr>
          </a:solidFill>
        </p:spPr>
        <p:txBody>
          <a:bodyPr/>
          <a:lstStyle/>
          <a:p>
            <a:r>
              <a:rPr lang="en-US" dirty="0"/>
              <a:t>Overview </a:t>
            </a:r>
          </a:p>
          <a:p>
            <a:pPr lvl="1"/>
            <a:r>
              <a:rPr lang="en-US" dirty="0"/>
              <a:t>Explore &amp; Setup</a:t>
            </a:r>
          </a:p>
          <a:p>
            <a:pPr lvl="1"/>
            <a:endParaRPr lang="en-US" dirty="0"/>
          </a:p>
          <a:p>
            <a:r>
              <a:rPr lang="en-US" dirty="0"/>
              <a:t>Microsoft AL</a:t>
            </a:r>
          </a:p>
          <a:p>
            <a:pPr lvl="1"/>
            <a:r>
              <a:rPr lang="en-US" dirty="0"/>
              <a:t>Web Services</a:t>
            </a:r>
          </a:p>
          <a:p>
            <a:pPr lvl="1"/>
            <a:r>
              <a:rPr lang="en-US" dirty="0"/>
              <a:t>OData Feeds</a:t>
            </a:r>
          </a:p>
          <a:p>
            <a:pPr lvl="1"/>
            <a:r>
              <a:rPr lang="en-US" dirty="0"/>
              <a:t>Modern APIs</a:t>
            </a:r>
          </a:p>
          <a:p>
            <a:pPr lvl="1"/>
            <a:endParaRPr lang="en-US" dirty="0"/>
          </a:p>
          <a:p>
            <a:r>
              <a:rPr lang="en-US" dirty="0"/>
              <a:t>Tools &amp; Simulation</a:t>
            </a:r>
          </a:p>
          <a:p>
            <a:pPr lvl="1"/>
            <a:endParaRPr lang="en-US" dirty="0"/>
          </a:p>
          <a:p>
            <a:r>
              <a:rPr lang="en-US" dirty="0"/>
              <a:t>Hand On</a:t>
            </a:r>
          </a:p>
        </p:txBody>
      </p:sp>
      <p:sp>
        <p:nvSpPr>
          <p:cNvPr id="5" name="Titel 4">
            <a:extLst>
              <a:ext uri="{FF2B5EF4-FFF2-40B4-BE49-F238E27FC236}">
                <a16:creationId xmlns:a16="http://schemas.microsoft.com/office/drawing/2014/main" id="{8606254F-2DFB-4F7A-889E-AE389847E9DD}"/>
              </a:ext>
            </a:extLst>
          </p:cNvPr>
          <p:cNvSpPr>
            <a:spLocks noGrp="1"/>
          </p:cNvSpPr>
          <p:nvPr>
            <p:ph type="title"/>
          </p:nvPr>
        </p:nvSpPr>
        <p:spPr/>
        <p:txBody>
          <a:bodyPr/>
          <a:lstStyle/>
          <a:p>
            <a:r>
              <a:rPr lang="en-US" dirty="0"/>
              <a:t>Business Central</a:t>
            </a:r>
          </a:p>
        </p:txBody>
      </p:sp>
    </p:spTree>
    <p:extLst>
      <p:ext uri="{BB962C8B-B14F-4D97-AF65-F5344CB8AC3E}">
        <p14:creationId xmlns:p14="http://schemas.microsoft.com/office/powerpoint/2010/main" val="3698119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E8D324-03A3-4691-80A5-82E0DD044840}"/>
              </a:ext>
            </a:extLst>
          </p:cNvPr>
          <p:cNvSpPr>
            <a:spLocks noGrp="1"/>
          </p:cNvSpPr>
          <p:nvPr>
            <p:ph type="title"/>
          </p:nvPr>
        </p:nvSpPr>
        <p:spPr/>
        <p:txBody>
          <a:bodyPr/>
          <a:lstStyle/>
          <a:p>
            <a:r>
              <a:rPr lang="en-US" dirty="0"/>
              <a:t>Business Central | Modern API</a:t>
            </a:r>
            <a:br>
              <a:rPr lang="en-US" dirty="0"/>
            </a:br>
            <a:r>
              <a:rPr lang="en-US" dirty="0"/>
              <a:t>Page</a:t>
            </a:r>
            <a:endParaRPr lang="de-DE" dirty="0"/>
          </a:p>
        </p:txBody>
      </p:sp>
      <p:sp>
        <p:nvSpPr>
          <p:cNvPr id="3" name="Textplatzhalter 2">
            <a:extLst>
              <a:ext uri="{FF2B5EF4-FFF2-40B4-BE49-F238E27FC236}">
                <a16:creationId xmlns:a16="http://schemas.microsoft.com/office/drawing/2014/main" id="{89D3845C-43F1-41F1-A9BF-400D1692CC82}"/>
              </a:ext>
            </a:extLst>
          </p:cNvPr>
          <p:cNvSpPr>
            <a:spLocks noGrp="1"/>
          </p:cNvSpPr>
          <p:nvPr>
            <p:ph type="body" sz="quarter" idx="10"/>
          </p:nvPr>
        </p:nvSpPr>
        <p:spPr/>
        <p:txBody>
          <a:bodyPr/>
          <a:lstStyle/>
          <a:p>
            <a:r>
              <a:rPr lang="en-US" dirty="0">
                <a:hlinkClick r:id="rId2"/>
              </a:rPr>
              <a:t>Page</a:t>
            </a:r>
            <a:r>
              <a:rPr lang="en-US" dirty="0"/>
              <a:t>	</a:t>
            </a:r>
          </a:p>
          <a:p>
            <a:pPr lvl="1"/>
            <a:r>
              <a:rPr lang="en-US" dirty="0"/>
              <a:t>generate web service endpoints </a:t>
            </a:r>
          </a:p>
          <a:p>
            <a:pPr lvl="1"/>
            <a:r>
              <a:rPr lang="en-US" dirty="0"/>
              <a:t>cannot be displayed in the user interface</a:t>
            </a:r>
          </a:p>
          <a:p>
            <a:pPr lvl="1"/>
            <a:r>
              <a:rPr lang="en-US" dirty="0" err="1"/>
              <a:t>PageType</a:t>
            </a:r>
            <a:r>
              <a:rPr lang="en-US" dirty="0"/>
              <a:t> = API</a:t>
            </a:r>
            <a:br>
              <a:rPr lang="en-US" dirty="0"/>
            </a:br>
            <a:r>
              <a:rPr lang="de-DE" dirty="0"/>
              <a:t>../Workshop/</a:t>
            </a:r>
            <a:r>
              <a:rPr lang="de-DE" dirty="0" err="1"/>
              <a:t>FavoritBeer</a:t>
            </a:r>
            <a:r>
              <a:rPr lang="de-DE" dirty="0"/>
              <a:t>/v1.0/</a:t>
            </a:r>
            <a:r>
              <a:rPr lang="de-DE" dirty="0" err="1"/>
              <a:t>companies</a:t>
            </a:r>
            <a:r>
              <a:rPr lang="de-DE" dirty="0"/>
              <a:t>({</a:t>
            </a:r>
            <a:r>
              <a:rPr lang="de-DE" dirty="0" err="1"/>
              <a:t>id</a:t>
            </a:r>
            <a:r>
              <a:rPr lang="de-DE" dirty="0"/>
              <a:t>})/</a:t>
            </a:r>
            <a:r>
              <a:rPr lang="de-DE" dirty="0" err="1"/>
              <a:t>beerCustomers</a:t>
            </a:r>
            <a:endParaRPr lang="en-US" dirty="0"/>
          </a:p>
          <a:p>
            <a:r>
              <a:rPr lang="en-US" dirty="0"/>
              <a:t>Properties</a:t>
            </a:r>
          </a:p>
          <a:p>
            <a:pPr lvl="1"/>
            <a:r>
              <a:rPr lang="en-US" dirty="0" err="1"/>
              <a:t>APIPublisher</a:t>
            </a:r>
            <a:endParaRPr lang="en-US" dirty="0"/>
          </a:p>
          <a:p>
            <a:pPr lvl="1"/>
            <a:r>
              <a:rPr lang="en-US" dirty="0" err="1"/>
              <a:t>APIGroup</a:t>
            </a:r>
            <a:endParaRPr lang="en-US" dirty="0"/>
          </a:p>
          <a:p>
            <a:pPr lvl="1"/>
            <a:r>
              <a:rPr lang="en-US" dirty="0" err="1"/>
              <a:t>APIVersion</a:t>
            </a:r>
            <a:r>
              <a:rPr lang="en-US" dirty="0"/>
              <a:t>		</a:t>
            </a:r>
            <a:r>
              <a:rPr lang="en-US" i="1" dirty="0"/>
              <a:t>beta, v1.0, …</a:t>
            </a:r>
          </a:p>
          <a:p>
            <a:pPr lvl="1"/>
            <a:r>
              <a:rPr lang="en-US" dirty="0" err="1"/>
              <a:t>EntityName</a:t>
            </a:r>
            <a:endParaRPr lang="en-US" dirty="0"/>
          </a:p>
          <a:p>
            <a:pPr lvl="1"/>
            <a:r>
              <a:rPr lang="en-US" dirty="0" err="1"/>
              <a:t>EntitySetName</a:t>
            </a:r>
            <a:endParaRPr lang="en-US" dirty="0"/>
          </a:p>
          <a:p>
            <a:pPr lvl="1"/>
            <a:r>
              <a:rPr lang="en-US" dirty="0" err="1"/>
              <a:t>SourceTable</a:t>
            </a:r>
            <a:endParaRPr lang="en-US" dirty="0"/>
          </a:p>
          <a:p>
            <a:pPr lvl="1"/>
            <a:r>
              <a:rPr lang="en-US" dirty="0" err="1"/>
              <a:t>ODataKeyFields</a:t>
            </a:r>
            <a:r>
              <a:rPr lang="en-US" dirty="0"/>
              <a:t>	</a:t>
            </a:r>
            <a:r>
              <a:rPr lang="en-US" i="1" dirty="0" err="1"/>
              <a:t>Guid</a:t>
            </a:r>
            <a:endParaRPr lang="en-US" dirty="0"/>
          </a:p>
          <a:p>
            <a:r>
              <a:rPr lang="en-US" dirty="0"/>
              <a:t>Repeater &amp; Fields</a:t>
            </a:r>
          </a:p>
          <a:p>
            <a:pPr lvl="1"/>
            <a:r>
              <a:rPr lang="en-US" dirty="0"/>
              <a:t>Names		</a:t>
            </a:r>
            <a:r>
              <a:rPr lang="en-US" i="1" dirty="0"/>
              <a:t>Lower Camel Case</a:t>
            </a:r>
          </a:p>
        </p:txBody>
      </p:sp>
      <p:pic>
        <p:nvPicPr>
          <p:cNvPr id="4" name="Grafik 3">
            <a:extLst>
              <a:ext uri="{FF2B5EF4-FFF2-40B4-BE49-F238E27FC236}">
                <a16:creationId xmlns:a16="http://schemas.microsoft.com/office/drawing/2014/main" id="{094EA9D5-36EF-4490-8290-40D468CF9464}"/>
              </a:ext>
            </a:extLst>
          </p:cNvPr>
          <p:cNvPicPr>
            <a:picLocks noChangeAspect="1"/>
          </p:cNvPicPr>
          <p:nvPr/>
        </p:nvPicPr>
        <p:blipFill>
          <a:blip r:embed="rId3"/>
          <a:stretch>
            <a:fillRect/>
          </a:stretch>
        </p:blipFill>
        <p:spPr>
          <a:xfrm>
            <a:off x="6226069" y="1440000"/>
            <a:ext cx="5599931" cy="4896000"/>
          </a:xfrm>
          <a:prstGeom prst="rect">
            <a:avLst/>
          </a:prstGeom>
          <a:ln>
            <a:solidFill>
              <a:schemeClr val="accent1"/>
            </a:solidFill>
          </a:ln>
        </p:spPr>
      </p:pic>
    </p:spTree>
    <p:extLst>
      <p:ext uri="{BB962C8B-B14F-4D97-AF65-F5344CB8AC3E}">
        <p14:creationId xmlns:p14="http://schemas.microsoft.com/office/powerpoint/2010/main" val="197936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D982D-53D8-4A22-9043-F1919CEDA567}"/>
              </a:ext>
            </a:extLst>
          </p:cNvPr>
          <p:cNvSpPr>
            <a:spLocks noGrp="1"/>
          </p:cNvSpPr>
          <p:nvPr>
            <p:ph type="title"/>
          </p:nvPr>
        </p:nvSpPr>
        <p:spPr/>
        <p:txBody>
          <a:bodyPr/>
          <a:lstStyle/>
          <a:p>
            <a:r>
              <a:rPr lang="en-US" dirty="0"/>
              <a:t>Business Central | Modern API</a:t>
            </a:r>
            <a:br>
              <a:rPr lang="de-DE" dirty="0"/>
            </a:br>
            <a:r>
              <a:rPr lang="de-DE" i="1" dirty="0"/>
              <a:t>Simulation &amp; Test … REST Client</a:t>
            </a:r>
          </a:p>
        </p:txBody>
      </p:sp>
      <p:sp>
        <p:nvSpPr>
          <p:cNvPr id="3" name="Textplatzhalter 2">
            <a:extLst>
              <a:ext uri="{FF2B5EF4-FFF2-40B4-BE49-F238E27FC236}">
                <a16:creationId xmlns:a16="http://schemas.microsoft.com/office/drawing/2014/main" id="{713FDA33-7949-46DE-9249-9E8F06BA62A2}"/>
              </a:ext>
            </a:extLst>
          </p:cNvPr>
          <p:cNvSpPr>
            <a:spLocks noGrp="1"/>
          </p:cNvSpPr>
          <p:nvPr>
            <p:ph type="body" sz="quarter" idx="10"/>
          </p:nvPr>
        </p:nvSpPr>
        <p:spPr/>
        <p:txBody>
          <a:bodyPr/>
          <a:lstStyle/>
          <a:p>
            <a:r>
              <a:rPr lang="en-US" dirty="0"/>
              <a:t>Simulation of HTTP calls</a:t>
            </a:r>
          </a:p>
          <a:p>
            <a:pPr lvl="1"/>
            <a:endParaRPr lang="en-US" dirty="0"/>
          </a:p>
          <a:p>
            <a:r>
              <a:rPr lang="en-US" dirty="0"/>
              <a:t>Create HTTP file (or activate the http extension) </a:t>
            </a:r>
            <a:br>
              <a:rPr lang="en-US" dirty="0"/>
            </a:br>
            <a:r>
              <a:rPr lang="en-US" dirty="0"/>
              <a:t>for simulation</a:t>
            </a:r>
          </a:p>
          <a:p>
            <a:pPr lvl="1"/>
            <a:endParaRPr lang="en-US" dirty="0"/>
          </a:p>
          <a:p>
            <a:r>
              <a:rPr lang="en-US" dirty="0"/>
              <a:t>Setup Variables for calls</a:t>
            </a:r>
          </a:p>
          <a:p>
            <a:pPr lvl="1"/>
            <a:r>
              <a:rPr lang="en-US" dirty="0"/>
              <a:t>@</a:t>
            </a:r>
            <a:r>
              <a:rPr lang="en-US" dirty="0" err="1"/>
              <a:t>apiHost</a:t>
            </a:r>
            <a:endParaRPr lang="en-US" dirty="0"/>
          </a:p>
          <a:p>
            <a:pPr lvl="1"/>
            <a:r>
              <a:rPr lang="en-US" dirty="0"/>
              <a:t>@</a:t>
            </a:r>
            <a:r>
              <a:rPr lang="en-US" dirty="0" err="1"/>
              <a:t>apiUser</a:t>
            </a:r>
            <a:endParaRPr lang="en-US" dirty="0"/>
          </a:p>
          <a:p>
            <a:pPr lvl="1"/>
            <a:r>
              <a:rPr lang="en-US" dirty="0"/>
              <a:t>@</a:t>
            </a:r>
            <a:r>
              <a:rPr lang="en-US" dirty="0" err="1"/>
              <a:t>apiToken</a:t>
            </a:r>
            <a:endParaRPr lang="en-US" dirty="0"/>
          </a:p>
          <a:p>
            <a:pPr lvl="1"/>
            <a:r>
              <a:rPr lang="en-US" dirty="0"/>
              <a:t>…</a:t>
            </a:r>
          </a:p>
          <a:p>
            <a:pPr lvl="1"/>
            <a:endParaRPr lang="en-US" dirty="0"/>
          </a:p>
          <a:p>
            <a:endParaRPr lang="en-US" dirty="0"/>
          </a:p>
          <a:p>
            <a:endParaRPr lang="en-US" dirty="0"/>
          </a:p>
        </p:txBody>
      </p:sp>
      <p:pic>
        <p:nvPicPr>
          <p:cNvPr id="7" name="Grafik 6">
            <a:extLst>
              <a:ext uri="{FF2B5EF4-FFF2-40B4-BE49-F238E27FC236}">
                <a16:creationId xmlns:a16="http://schemas.microsoft.com/office/drawing/2014/main" id="{B4DC26B8-8FFE-4444-A178-06CB44ED2347}"/>
              </a:ext>
            </a:extLst>
          </p:cNvPr>
          <p:cNvPicPr>
            <a:picLocks noChangeAspect="1"/>
          </p:cNvPicPr>
          <p:nvPr/>
        </p:nvPicPr>
        <p:blipFill rotWithShape="1">
          <a:blip r:embed="rId2"/>
          <a:srcRect r="9284" b="1598"/>
          <a:stretch/>
        </p:blipFill>
        <p:spPr>
          <a:xfrm>
            <a:off x="6122980" y="1440000"/>
            <a:ext cx="5703020" cy="3978000"/>
          </a:xfrm>
          <a:prstGeom prst="rect">
            <a:avLst/>
          </a:prstGeom>
          <a:ln>
            <a:solidFill>
              <a:schemeClr val="accent1"/>
            </a:solidFill>
          </a:ln>
        </p:spPr>
      </p:pic>
      <p:pic>
        <p:nvPicPr>
          <p:cNvPr id="5" name="Grafik 4">
            <a:extLst>
              <a:ext uri="{FF2B5EF4-FFF2-40B4-BE49-F238E27FC236}">
                <a16:creationId xmlns:a16="http://schemas.microsoft.com/office/drawing/2014/main" id="{663C2135-3B06-49B2-B010-93F76D421339}"/>
              </a:ext>
            </a:extLst>
          </p:cNvPr>
          <p:cNvPicPr>
            <a:picLocks noChangeAspect="1"/>
          </p:cNvPicPr>
          <p:nvPr/>
        </p:nvPicPr>
        <p:blipFill>
          <a:blip r:embed="rId3"/>
          <a:stretch>
            <a:fillRect/>
          </a:stretch>
        </p:blipFill>
        <p:spPr>
          <a:xfrm>
            <a:off x="360000" y="4964571"/>
            <a:ext cx="4828571" cy="1371429"/>
          </a:xfrm>
          <a:prstGeom prst="rect">
            <a:avLst/>
          </a:prstGeom>
        </p:spPr>
      </p:pic>
    </p:spTree>
    <p:extLst>
      <p:ext uri="{BB962C8B-B14F-4D97-AF65-F5344CB8AC3E}">
        <p14:creationId xmlns:p14="http://schemas.microsoft.com/office/powerpoint/2010/main" val="3579934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Wand, drinnen enthält.&#10;&#10;Mit sehr hoher Zuverlässigkeit generierte Beschreibung">
            <a:extLst>
              <a:ext uri="{FF2B5EF4-FFF2-40B4-BE49-F238E27FC236}">
                <a16:creationId xmlns:a16="http://schemas.microsoft.com/office/drawing/2014/main" id="{59A54BC2-B315-42C6-A61F-F0DBE573A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44" y="179107"/>
            <a:ext cx="10021556" cy="668103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398092"/>
            <a:ext cx="456035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Hands On</a:t>
            </a:r>
            <a:endParaRPr lang="de-DE" dirty="0"/>
          </a:p>
        </p:txBody>
      </p:sp>
    </p:spTree>
    <p:extLst>
      <p:ext uri="{BB962C8B-B14F-4D97-AF65-F5344CB8AC3E}">
        <p14:creationId xmlns:p14="http://schemas.microsoft.com/office/powerpoint/2010/main" val="438646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9BC2CC-A9C0-4F63-95D8-B2489C118D4A}"/>
              </a:ext>
            </a:extLst>
          </p:cNvPr>
          <p:cNvSpPr>
            <a:spLocks noGrp="1"/>
          </p:cNvSpPr>
          <p:nvPr>
            <p:ph type="title"/>
          </p:nvPr>
        </p:nvSpPr>
        <p:spPr/>
        <p:txBody>
          <a:bodyPr/>
          <a:lstStyle/>
          <a:p>
            <a:r>
              <a:rPr lang="en-US" dirty="0"/>
              <a:t>Business Central</a:t>
            </a:r>
            <a:br>
              <a:rPr lang="de-DE" dirty="0"/>
            </a:br>
            <a:r>
              <a:rPr lang="de-DE" i="1" dirty="0"/>
              <a:t>Hands-On</a:t>
            </a:r>
          </a:p>
        </p:txBody>
      </p:sp>
      <p:sp>
        <p:nvSpPr>
          <p:cNvPr id="3" name="Textplatzhalter 2">
            <a:extLst>
              <a:ext uri="{FF2B5EF4-FFF2-40B4-BE49-F238E27FC236}">
                <a16:creationId xmlns:a16="http://schemas.microsoft.com/office/drawing/2014/main" id="{7A412E3E-740A-472F-B304-348845EECB9D}"/>
              </a:ext>
            </a:extLst>
          </p:cNvPr>
          <p:cNvSpPr>
            <a:spLocks noGrp="1"/>
          </p:cNvSpPr>
          <p:nvPr>
            <p:ph type="body" sz="quarter" idx="10"/>
          </p:nvPr>
        </p:nvSpPr>
        <p:spPr/>
        <p:txBody>
          <a:bodyPr/>
          <a:lstStyle/>
          <a:p>
            <a:r>
              <a:rPr lang="en-US" dirty="0"/>
              <a:t>Prerequisites </a:t>
            </a:r>
          </a:p>
          <a:p>
            <a:pPr lvl="1"/>
            <a:r>
              <a:rPr lang="en-US" dirty="0"/>
              <a:t>Connect to your Workshop VM	</a:t>
            </a:r>
            <a:r>
              <a:rPr lang="en-US" dirty="0">
                <a:sym typeface="Wingdings" panose="05000000000000000000" pitchFamily="2" charset="2"/>
              </a:rPr>
              <a:t> </a:t>
            </a:r>
            <a:r>
              <a:rPr lang="en-US" dirty="0"/>
              <a:t>use Instructions on your Workshop Boarding Pass</a:t>
            </a:r>
          </a:p>
          <a:p>
            <a:pPr lvl="1"/>
            <a:endParaRPr lang="en-US" dirty="0"/>
          </a:p>
          <a:p>
            <a:r>
              <a:rPr lang="en-US" dirty="0"/>
              <a:t>Hand On - Tasks</a:t>
            </a:r>
          </a:p>
          <a:p>
            <a:pPr lvl="1"/>
            <a:r>
              <a:rPr lang="en-US" dirty="0"/>
              <a:t>Simulation &amp; Test</a:t>
            </a:r>
          </a:p>
          <a:p>
            <a:pPr lvl="1"/>
            <a:r>
              <a:rPr lang="en-US" dirty="0"/>
              <a:t>Create an API Query with Microsoft AL</a:t>
            </a:r>
          </a:p>
          <a:p>
            <a:pPr lvl="1"/>
            <a:r>
              <a:rPr lang="en-US" dirty="0"/>
              <a:t>Create an API Page in Microsoft AL</a:t>
            </a:r>
            <a:endParaRPr lang="de-DE" dirty="0"/>
          </a:p>
          <a:p>
            <a:endParaRPr lang="de-DE" dirty="0"/>
          </a:p>
        </p:txBody>
      </p:sp>
    </p:spTree>
    <p:extLst>
      <p:ext uri="{BB962C8B-B14F-4D97-AF65-F5344CB8AC3E}">
        <p14:creationId xmlns:p14="http://schemas.microsoft.com/office/powerpoint/2010/main" val="896339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D982D-53D8-4A22-9043-F1919CEDA567}"/>
              </a:ext>
            </a:extLst>
          </p:cNvPr>
          <p:cNvSpPr>
            <a:spLocks noGrp="1"/>
          </p:cNvSpPr>
          <p:nvPr>
            <p:ph type="title"/>
          </p:nvPr>
        </p:nvSpPr>
        <p:spPr/>
        <p:txBody>
          <a:bodyPr/>
          <a:lstStyle/>
          <a:p>
            <a:r>
              <a:rPr lang="en-US" dirty="0"/>
              <a:t>Business Central</a:t>
            </a:r>
            <a:br>
              <a:rPr lang="de-DE" dirty="0"/>
            </a:br>
            <a:r>
              <a:rPr lang="de-DE" i="1" dirty="0"/>
              <a:t>Hands-On | </a:t>
            </a:r>
            <a:r>
              <a:rPr lang="en-US" i="1" dirty="0"/>
              <a:t>Simulation &amp; Test … REST Client</a:t>
            </a:r>
          </a:p>
        </p:txBody>
      </p:sp>
      <p:sp>
        <p:nvSpPr>
          <p:cNvPr id="3" name="Textplatzhalter 2">
            <a:extLst>
              <a:ext uri="{FF2B5EF4-FFF2-40B4-BE49-F238E27FC236}">
                <a16:creationId xmlns:a16="http://schemas.microsoft.com/office/drawing/2014/main" id="{713FDA33-7949-46DE-9249-9E8F06BA62A2}"/>
              </a:ext>
            </a:extLst>
          </p:cNvPr>
          <p:cNvSpPr>
            <a:spLocks noGrp="1"/>
          </p:cNvSpPr>
          <p:nvPr>
            <p:ph type="body" sz="quarter" idx="10"/>
          </p:nvPr>
        </p:nvSpPr>
        <p:spPr/>
        <p:txBody>
          <a:bodyPr/>
          <a:lstStyle/>
          <a:p>
            <a:r>
              <a:rPr lang="en-US" dirty="0"/>
              <a:t>Install VS Code Extension </a:t>
            </a:r>
            <a:r>
              <a:rPr lang="en-US" dirty="0">
                <a:hlinkClick r:id="rId2"/>
              </a:rPr>
              <a:t>REST Client</a:t>
            </a:r>
            <a:endParaRPr lang="en-US" dirty="0"/>
          </a:p>
          <a:p>
            <a:pPr lvl="1"/>
            <a:endParaRPr lang="en-US" dirty="0"/>
          </a:p>
          <a:p>
            <a:r>
              <a:rPr lang="en-US" dirty="0"/>
              <a:t>Create a Simulation Folder</a:t>
            </a:r>
          </a:p>
          <a:p>
            <a:pPr lvl="1"/>
            <a:endParaRPr lang="en-US" dirty="0"/>
          </a:p>
          <a:p>
            <a:r>
              <a:rPr lang="en-US" dirty="0"/>
              <a:t>Add Simulation Files and Setup Variables for your environment</a:t>
            </a:r>
          </a:p>
          <a:p>
            <a:pPr lvl="1"/>
            <a:r>
              <a:rPr lang="en-US" dirty="0" err="1"/>
              <a:t>Page.http</a:t>
            </a:r>
            <a:endParaRPr lang="en-US" dirty="0"/>
          </a:p>
          <a:p>
            <a:pPr lvl="1"/>
            <a:r>
              <a:rPr lang="en-US" dirty="0" err="1"/>
              <a:t>Query.http</a:t>
            </a:r>
            <a:endParaRPr lang="en-US" dirty="0"/>
          </a:p>
          <a:p>
            <a:pPr lvl="1"/>
            <a:r>
              <a:rPr lang="en-US" dirty="0" err="1"/>
              <a:t>APIPage.http</a:t>
            </a:r>
            <a:endParaRPr lang="en-US" dirty="0"/>
          </a:p>
          <a:p>
            <a:pPr lvl="1"/>
            <a:r>
              <a:rPr lang="en-US" dirty="0" err="1"/>
              <a:t>APIQuery.http</a:t>
            </a:r>
            <a:endParaRPr lang="en-US" dirty="0"/>
          </a:p>
          <a:p>
            <a:pPr lvl="1"/>
            <a:endParaRPr lang="en-US" dirty="0"/>
          </a:p>
          <a:p>
            <a:endParaRPr lang="en-US" dirty="0"/>
          </a:p>
        </p:txBody>
      </p:sp>
      <p:pic>
        <p:nvPicPr>
          <p:cNvPr id="4" name="Grafik 3">
            <a:extLst>
              <a:ext uri="{FF2B5EF4-FFF2-40B4-BE49-F238E27FC236}">
                <a16:creationId xmlns:a16="http://schemas.microsoft.com/office/drawing/2014/main" id="{4B53FB60-BFDB-48A9-9226-9F2B9FD11F64}"/>
              </a:ext>
            </a:extLst>
          </p:cNvPr>
          <p:cNvPicPr>
            <a:picLocks noChangeAspect="1"/>
          </p:cNvPicPr>
          <p:nvPr/>
        </p:nvPicPr>
        <p:blipFill>
          <a:blip r:embed="rId3"/>
          <a:stretch>
            <a:fillRect/>
          </a:stretch>
        </p:blipFill>
        <p:spPr>
          <a:xfrm>
            <a:off x="8921238" y="1440000"/>
            <a:ext cx="2904762" cy="1285714"/>
          </a:xfrm>
          <a:prstGeom prst="rect">
            <a:avLst/>
          </a:prstGeom>
          <a:ln>
            <a:solidFill>
              <a:schemeClr val="accent1"/>
            </a:solidFill>
          </a:ln>
        </p:spPr>
      </p:pic>
      <p:pic>
        <p:nvPicPr>
          <p:cNvPr id="9" name="Grafik 8">
            <a:extLst>
              <a:ext uri="{FF2B5EF4-FFF2-40B4-BE49-F238E27FC236}">
                <a16:creationId xmlns:a16="http://schemas.microsoft.com/office/drawing/2014/main" id="{F4E83461-D650-48CB-AE94-6F8693A2294A}"/>
              </a:ext>
            </a:extLst>
          </p:cNvPr>
          <p:cNvPicPr>
            <a:picLocks noChangeAspect="1"/>
          </p:cNvPicPr>
          <p:nvPr/>
        </p:nvPicPr>
        <p:blipFill>
          <a:blip r:embed="rId4"/>
          <a:stretch>
            <a:fillRect/>
          </a:stretch>
        </p:blipFill>
        <p:spPr>
          <a:xfrm>
            <a:off x="360000" y="5099138"/>
            <a:ext cx="9838095" cy="1380952"/>
          </a:xfrm>
          <a:prstGeom prst="rect">
            <a:avLst/>
          </a:prstGeom>
          <a:ln>
            <a:solidFill>
              <a:schemeClr val="accent1"/>
            </a:solidFill>
          </a:ln>
        </p:spPr>
      </p:pic>
      <p:pic>
        <p:nvPicPr>
          <p:cNvPr id="5" name="Grafik 4">
            <a:extLst>
              <a:ext uri="{FF2B5EF4-FFF2-40B4-BE49-F238E27FC236}">
                <a16:creationId xmlns:a16="http://schemas.microsoft.com/office/drawing/2014/main" id="{68990BF8-4E0D-4B74-9358-47C6E2099540}"/>
              </a:ext>
            </a:extLst>
          </p:cNvPr>
          <p:cNvPicPr>
            <a:picLocks noChangeAspect="1"/>
          </p:cNvPicPr>
          <p:nvPr/>
        </p:nvPicPr>
        <p:blipFill>
          <a:blip r:embed="rId5"/>
          <a:stretch>
            <a:fillRect/>
          </a:stretch>
        </p:blipFill>
        <p:spPr>
          <a:xfrm>
            <a:off x="8635488" y="2228850"/>
            <a:ext cx="2904762" cy="3014377"/>
          </a:xfrm>
          <a:prstGeom prst="rect">
            <a:avLst/>
          </a:prstGeom>
          <a:ln>
            <a:solidFill>
              <a:schemeClr val="accent1"/>
            </a:solidFill>
          </a:ln>
        </p:spPr>
      </p:pic>
    </p:spTree>
    <p:extLst>
      <p:ext uri="{BB962C8B-B14F-4D97-AF65-F5344CB8AC3E}">
        <p14:creationId xmlns:p14="http://schemas.microsoft.com/office/powerpoint/2010/main" val="1807878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D982D-53D8-4A22-9043-F1919CEDA567}"/>
              </a:ext>
            </a:extLst>
          </p:cNvPr>
          <p:cNvSpPr>
            <a:spLocks noGrp="1"/>
          </p:cNvSpPr>
          <p:nvPr>
            <p:ph type="title"/>
          </p:nvPr>
        </p:nvSpPr>
        <p:spPr/>
        <p:txBody>
          <a:bodyPr/>
          <a:lstStyle/>
          <a:p>
            <a:r>
              <a:rPr lang="en-US" dirty="0"/>
              <a:t>Business Central</a:t>
            </a:r>
            <a:br>
              <a:rPr lang="de-DE" dirty="0"/>
            </a:br>
            <a:r>
              <a:rPr lang="de-DE" i="1" dirty="0"/>
              <a:t>Hands-On | </a:t>
            </a:r>
            <a:r>
              <a:rPr lang="en-US" i="1" dirty="0"/>
              <a:t>Simulation &amp; Test … Explore the Services &amp; API</a:t>
            </a:r>
          </a:p>
        </p:txBody>
      </p:sp>
      <p:sp>
        <p:nvSpPr>
          <p:cNvPr id="3" name="Textplatzhalter 2">
            <a:extLst>
              <a:ext uri="{FF2B5EF4-FFF2-40B4-BE49-F238E27FC236}">
                <a16:creationId xmlns:a16="http://schemas.microsoft.com/office/drawing/2014/main" id="{713FDA33-7949-46DE-9249-9E8F06BA62A2}"/>
              </a:ext>
            </a:extLst>
          </p:cNvPr>
          <p:cNvSpPr>
            <a:spLocks noGrp="1"/>
          </p:cNvSpPr>
          <p:nvPr>
            <p:ph type="body" sz="quarter" idx="10"/>
          </p:nvPr>
        </p:nvSpPr>
        <p:spPr/>
        <p:txBody>
          <a:bodyPr/>
          <a:lstStyle/>
          <a:p>
            <a:r>
              <a:rPr lang="en-US" dirty="0"/>
              <a:t>Query the Metadata</a:t>
            </a:r>
          </a:p>
          <a:p>
            <a:pPr lvl="1"/>
            <a:r>
              <a:rPr lang="en-US" dirty="0"/>
              <a:t>/$metadata</a:t>
            </a:r>
          </a:p>
          <a:p>
            <a:pPr lvl="1"/>
            <a:endParaRPr lang="en-US" dirty="0"/>
          </a:p>
          <a:p>
            <a:r>
              <a:rPr lang="en-US" dirty="0"/>
              <a:t>Call „</a:t>
            </a:r>
            <a:r>
              <a:rPr lang="en-US" dirty="0" err="1"/>
              <a:t>GetCompanies</a:t>
            </a:r>
            <a:r>
              <a:rPr lang="en-US" dirty="0"/>
              <a:t>“</a:t>
            </a:r>
          </a:p>
          <a:p>
            <a:pPr lvl="1"/>
            <a:r>
              <a:rPr lang="en-US" dirty="0"/>
              <a:t>Copy the Company Name for OData Feeds &amp; Web Services</a:t>
            </a:r>
          </a:p>
          <a:p>
            <a:pPr lvl="1"/>
            <a:r>
              <a:rPr lang="en-US" dirty="0"/>
              <a:t>Copy the Company ID for API calls</a:t>
            </a:r>
          </a:p>
          <a:p>
            <a:pPr lvl="1"/>
            <a:endParaRPr lang="en-US" dirty="0"/>
          </a:p>
          <a:p>
            <a:r>
              <a:rPr lang="en-US" dirty="0"/>
              <a:t>Setup the </a:t>
            </a:r>
            <a:r>
              <a:rPr lang="en-US" dirty="0" err="1"/>
              <a:t>CompanyID</a:t>
            </a:r>
            <a:r>
              <a:rPr lang="en-US" dirty="0"/>
              <a:t> variable</a:t>
            </a:r>
          </a:p>
          <a:p>
            <a:pPr lvl="1"/>
            <a:endParaRPr lang="en-US" dirty="0"/>
          </a:p>
          <a:p>
            <a:r>
              <a:rPr lang="en-US" dirty="0"/>
              <a:t>Get the Company</a:t>
            </a:r>
          </a:p>
          <a:p>
            <a:pPr lvl="1"/>
            <a:r>
              <a:rPr lang="en-US" dirty="0"/>
              <a:t>…/companies(&lt;</a:t>
            </a:r>
            <a:r>
              <a:rPr lang="en-US" dirty="0" err="1"/>
              <a:t>CompanyId</a:t>
            </a:r>
            <a:r>
              <a:rPr lang="en-US" dirty="0"/>
              <a:t>&gt;)</a:t>
            </a:r>
          </a:p>
          <a:p>
            <a:pPr lvl="1"/>
            <a:endParaRPr lang="en-US" dirty="0"/>
          </a:p>
        </p:txBody>
      </p:sp>
      <p:pic>
        <p:nvPicPr>
          <p:cNvPr id="7" name="Grafik 6">
            <a:extLst>
              <a:ext uri="{FF2B5EF4-FFF2-40B4-BE49-F238E27FC236}">
                <a16:creationId xmlns:a16="http://schemas.microsoft.com/office/drawing/2014/main" id="{E8812C5D-599A-4417-A1AC-F829FF0D2D1C}"/>
              </a:ext>
            </a:extLst>
          </p:cNvPr>
          <p:cNvPicPr>
            <a:picLocks noChangeAspect="1"/>
          </p:cNvPicPr>
          <p:nvPr/>
        </p:nvPicPr>
        <p:blipFill>
          <a:blip r:embed="rId2"/>
          <a:stretch>
            <a:fillRect/>
          </a:stretch>
        </p:blipFill>
        <p:spPr>
          <a:xfrm>
            <a:off x="6706126" y="2510398"/>
            <a:ext cx="5119874" cy="1048355"/>
          </a:xfrm>
          <a:prstGeom prst="rect">
            <a:avLst/>
          </a:prstGeom>
          <a:ln>
            <a:solidFill>
              <a:schemeClr val="accent1"/>
            </a:solidFill>
          </a:ln>
        </p:spPr>
      </p:pic>
      <p:pic>
        <p:nvPicPr>
          <p:cNvPr id="8" name="Grafik 7">
            <a:extLst>
              <a:ext uri="{FF2B5EF4-FFF2-40B4-BE49-F238E27FC236}">
                <a16:creationId xmlns:a16="http://schemas.microsoft.com/office/drawing/2014/main" id="{603893D8-EFB1-4F2C-9AD6-4CB0139647AF}"/>
              </a:ext>
            </a:extLst>
          </p:cNvPr>
          <p:cNvPicPr>
            <a:picLocks noChangeAspect="1"/>
          </p:cNvPicPr>
          <p:nvPr/>
        </p:nvPicPr>
        <p:blipFill rotWithShape="1">
          <a:blip r:embed="rId3"/>
          <a:srcRect l="3003" t="45727" b="19373"/>
          <a:stretch/>
        </p:blipFill>
        <p:spPr>
          <a:xfrm>
            <a:off x="4853011" y="3668622"/>
            <a:ext cx="6972989" cy="2240325"/>
          </a:xfrm>
          <a:prstGeom prst="rect">
            <a:avLst/>
          </a:prstGeom>
          <a:ln>
            <a:solidFill>
              <a:schemeClr val="accent1"/>
            </a:solidFill>
          </a:ln>
        </p:spPr>
      </p:pic>
      <p:pic>
        <p:nvPicPr>
          <p:cNvPr id="4" name="Grafik 3">
            <a:extLst>
              <a:ext uri="{FF2B5EF4-FFF2-40B4-BE49-F238E27FC236}">
                <a16:creationId xmlns:a16="http://schemas.microsoft.com/office/drawing/2014/main" id="{B2B08ECC-A306-4966-9A4B-E2FAC5B8BE90}"/>
              </a:ext>
            </a:extLst>
          </p:cNvPr>
          <p:cNvPicPr>
            <a:picLocks noChangeAspect="1"/>
          </p:cNvPicPr>
          <p:nvPr/>
        </p:nvPicPr>
        <p:blipFill>
          <a:blip r:embed="rId4"/>
          <a:stretch>
            <a:fillRect/>
          </a:stretch>
        </p:blipFill>
        <p:spPr>
          <a:xfrm>
            <a:off x="6706127" y="1509255"/>
            <a:ext cx="5119874" cy="891274"/>
          </a:xfrm>
          <a:prstGeom prst="rect">
            <a:avLst/>
          </a:prstGeom>
          <a:ln>
            <a:solidFill>
              <a:schemeClr val="accent1"/>
            </a:solidFill>
          </a:ln>
        </p:spPr>
      </p:pic>
      <p:pic>
        <p:nvPicPr>
          <p:cNvPr id="5" name="Grafik 4">
            <a:extLst>
              <a:ext uri="{FF2B5EF4-FFF2-40B4-BE49-F238E27FC236}">
                <a16:creationId xmlns:a16="http://schemas.microsoft.com/office/drawing/2014/main" id="{6370F907-46F4-4946-A4A7-124EAE1CAA5E}"/>
              </a:ext>
            </a:extLst>
          </p:cNvPr>
          <p:cNvPicPr>
            <a:picLocks noChangeAspect="1"/>
          </p:cNvPicPr>
          <p:nvPr/>
        </p:nvPicPr>
        <p:blipFill>
          <a:blip r:embed="rId5"/>
          <a:stretch>
            <a:fillRect/>
          </a:stretch>
        </p:blipFill>
        <p:spPr>
          <a:xfrm>
            <a:off x="359999" y="5678952"/>
            <a:ext cx="5933333" cy="819048"/>
          </a:xfrm>
          <a:prstGeom prst="rect">
            <a:avLst/>
          </a:prstGeom>
          <a:ln>
            <a:solidFill>
              <a:schemeClr val="accent1"/>
            </a:solidFill>
          </a:ln>
        </p:spPr>
      </p:pic>
    </p:spTree>
    <p:extLst>
      <p:ext uri="{BB962C8B-B14F-4D97-AF65-F5344CB8AC3E}">
        <p14:creationId xmlns:p14="http://schemas.microsoft.com/office/powerpoint/2010/main" val="3161604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5D982D-53D8-4A22-9043-F1919CEDA567}"/>
              </a:ext>
            </a:extLst>
          </p:cNvPr>
          <p:cNvSpPr>
            <a:spLocks noGrp="1"/>
          </p:cNvSpPr>
          <p:nvPr>
            <p:ph type="title"/>
          </p:nvPr>
        </p:nvSpPr>
        <p:spPr/>
        <p:txBody>
          <a:bodyPr/>
          <a:lstStyle/>
          <a:p>
            <a:r>
              <a:rPr lang="en-US"/>
              <a:t>Business Central</a:t>
            </a:r>
            <a:br>
              <a:rPr lang="en-US"/>
            </a:br>
            <a:r>
              <a:rPr lang="en-US" i="1"/>
              <a:t>Hands-On | Simulation &amp; Test … Explore the Services &amp; API</a:t>
            </a:r>
          </a:p>
        </p:txBody>
      </p:sp>
      <p:sp>
        <p:nvSpPr>
          <p:cNvPr id="3" name="Textplatzhalter 2">
            <a:extLst>
              <a:ext uri="{FF2B5EF4-FFF2-40B4-BE49-F238E27FC236}">
                <a16:creationId xmlns:a16="http://schemas.microsoft.com/office/drawing/2014/main" id="{713FDA33-7949-46DE-9249-9E8F06BA62A2}"/>
              </a:ext>
            </a:extLst>
          </p:cNvPr>
          <p:cNvSpPr>
            <a:spLocks noGrp="1"/>
          </p:cNvSpPr>
          <p:nvPr>
            <p:ph type="body" sz="quarter" idx="10"/>
          </p:nvPr>
        </p:nvSpPr>
        <p:spPr/>
        <p:txBody>
          <a:bodyPr/>
          <a:lstStyle/>
          <a:p>
            <a:r>
              <a:rPr lang="en-US" dirty="0"/>
              <a:t>Pages „</a:t>
            </a:r>
            <a:r>
              <a:rPr lang="en-US" dirty="0" err="1"/>
              <a:t>VendorLedgerEntries</a:t>
            </a:r>
            <a:r>
              <a:rPr lang="en-US" dirty="0"/>
              <a:t>“</a:t>
            </a:r>
          </a:p>
          <a:p>
            <a:pPr lvl="1"/>
            <a:r>
              <a:rPr lang="en-US" dirty="0"/>
              <a:t>Complete URL information from your Note</a:t>
            </a:r>
          </a:p>
          <a:p>
            <a:pPr lvl="1"/>
            <a:r>
              <a:rPr lang="en-US" dirty="0"/>
              <a:t>Get the OData feed</a:t>
            </a:r>
          </a:p>
          <a:p>
            <a:pPr lvl="1"/>
            <a:r>
              <a:rPr lang="en-US" dirty="0"/>
              <a:t>Get the OData v4 feed</a:t>
            </a:r>
          </a:p>
          <a:p>
            <a:pPr lvl="1"/>
            <a:endParaRPr lang="en-US" dirty="0"/>
          </a:p>
          <a:p>
            <a:r>
              <a:rPr lang="en-US" dirty="0"/>
              <a:t>Query „</a:t>
            </a:r>
            <a:r>
              <a:rPr lang="en-US" dirty="0" err="1"/>
              <a:t>beerQuery</a:t>
            </a:r>
            <a:r>
              <a:rPr lang="en-US" dirty="0"/>
              <a:t>“</a:t>
            </a:r>
          </a:p>
          <a:p>
            <a:pPr lvl="1"/>
            <a:r>
              <a:rPr lang="en-US" dirty="0"/>
              <a:t>Complete URL information from your Note</a:t>
            </a:r>
          </a:p>
          <a:p>
            <a:pPr lvl="1"/>
            <a:r>
              <a:rPr lang="en-US" dirty="0"/>
              <a:t>Get the OData feed</a:t>
            </a:r>
          </a:p>
          <a:p>
            <a:pPr lvl="1"/>
            <a:r>
              <a:rPr lang="en-US" dirty="0"/>
              <a:t>Get the OData v4 feed</a:t>
            </a:r>
          </a:p>
          <a:p>
            <a:pPr lvl="1"/>
            <a:r>
              <a:rPr lang="en-US" dirty="0"/>
              <a:t>Filter the OData v4 query by	</a:t>
            </a:r>
            <a:r>
              <a:rPr lang="en-US" i="1" dirty="0"/>
              <a:t>Name = 'Atlantic Ale'</a:t>
            </a:r>
          </a:p>
          <a:p>
            <a:pPr lvl="1"/>
            <a:endParaRPr lang="en-US" dirty="0"/>
          </a:p>
          <a:p>
            <a:r>
              <a:rPr lang="en-US" dirty="0"/>
              <a:t>Note:	Company Name is needed for URL</a:t>
            </a:r>
          </a:p>
          <a:p>
            <a:pPr lvl="1"/>
            <a:endParaRPr lang="en-US" dirty="0"/>
          </a:p>
          <a:p>
            <a:pPr lvl="1"/>
            <a:endParaRPr lang="en-US" dirty="0"/>
          </a:p>
        </p:txBody>
      </p:sp>
      <p:pic>
        <p:nvPicPr>
          <p:cNvPr id="6" name="Grafik 5">
            <a:extLst>
              <a:ext uri="{FF2B5EF4-FFF2-40B4-BE49-F238E27FC236}">
                <a16:creationId xmlns:a16="http://schemas.microsoft.com/office/drawing/2014/main" id="{814E0164-41AB-4DDC-87BC-A7C4D5A41596}"/>
              </a:ext>
            </a:extLst>
          </p:cNvPr>
          <p:cNvPicPr>
            <a:picLocks noChangeAspect="1"/>
          </p:cNvPicPr>
          <p:nvPr/>
        </p:nvPicPr>
        <p:blipFill rotWithShape="1">
          <a:blip r:embed="rId2"/>
          <a:srcRect t="37477"/>
          <a:stretch/>
        </p:blipFill>
        <p:spPr>
          <a:xfrm>
            <a:off x="575506" y="5426003"/>
            <a:ext cx="3796469" cy="311691"/>
          </a:xfrm>
          <a:prstGeom prst="rect">
            <a:avLst/>
          </a:prstGeom>
        </p:spPr>
      </p:pic>
      <p:pic>
        <p:nvPicPr>
          <p:cNvPr id="9" name="Grafik 8">
            <a:extLst>
              <a:ext uri="{FF2B5EF4-FFF2-40B4-BE49-F238E27FC236}">
                <a16:creationId xmlns:a16="http://schemas.microsoft.com/office/drawing/2014/main" id="{23CB88F1-191A-446D-BB4E-2759BCFA25DB}"/>
              </a:ext>
            </a:extLst>
          </p:cNvPr>
          <p:cNvPicPr>
            <a:picLocks noChangeAspect="1"/>
          </p:cNvPicPr>
          <p:nvPr/>
        </p:nvPicPr>
        <p:blipFill rotWithShape="1">
          <a:blip r:embed="rId3"/>
          <a:srcRect t="22165"/>
          <a:stretch/>
        </p:blipFill>
        <p:spPr>
          <a:xfrm>
            <a:off x="575506" y="5821282"/>
            <a:ext cx="5834819" cy="250700"/>
          </a:xfrm>
          <a:prstGeom prst="rect">
            <a:avLst/>
          </a:prstGeom>
        </p:spPr>
      </p:pic>
    </p:spTree>
    <p:extLst>
      <p:ext uri="{BB962C8B-B14F-4D97-AF65-F5344CB8AC3E}">
        <p14:creationId xmlns:p14="http://schemas.microsoft.com/office/powerpoint/2010/main" val="2649601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de-DE" dirty="0"/>
            </a:br>
            <a:r>
              <a:rPr lang="de-DE" i="1" dirty="0"/>
              <a:t>Hands-On | </a:t>
            </a:r>
            <a:r>
              <a:rPr lang="en-US" i="1" dirty="0"/>
              <a:t>Create an API Query</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Create a new API Query</a:t>
            </a:r>
          </a:p>
          <a:p>
            <a:pPr lvl="1"/>
            <a:r>
              <a:rPr lang="en-US" dirty="0"/>
              <a:t>Query ID 50105</a:t>
            </a:r>
          </a:p>
          <a:p>
            <a:pPr lvl="1"/>
            <a:r>
              <a:rPr lang="en-US" dirty="0"/>
              <a:t>Name “</a:t>
            </a:r>
            <a:r>
              <a:rPr lang="de-DE" dirty="0"/>
              <a:t>Beer Customer API [CC]“</a:t>
            </a:r>
          </a:p>
          <a:p>
            <a:pPr lvl="1"/>
            <a:endParaRPr lang="de-DE" dirty="0"/>
          </a:p>
          <a:p>
            <a:r>
              <a:rPr lang="de-DE" dirty="0"/>
              <a:t>Setup </a:t>
            </a:r>
            <a:r>
              <a:rPr lang="de-DE" dirty="0" err="1"/>
              <a:t>the</a:t>
            </a:r>
            <a:r>
              <a:rPr lang="de-DE" dirty="0"/>
              <a:t> Properties</a:t>
            </a:r>
          </a:p>
          <a:p>
            <a:pPr lvl="1"/>
            <a:endParaRPr lang="de-DE" dirty="0"/>
          </a:p>
          <a:p>
            <a:r>
              <a:rPr lang="en-US" dirty="0"/>
              <a:t>Query from Customer Table</a:t>
            </a:r>
          </a:p>
          <a:p>
            <a:pPr lvl="1"/>
            <a:r>
              <a:rPr lang="en-US" dirty="0"/>
              <a:t>Id, No., Name, Beer Category Code</a:t>
            </a:r>
          </a:p>
          <a:p>
            <a:pPr lvl="1"/>
            <a:endParaRPr lang="en-US" dirty="0"/>
          </a:p>
          <a:p>
            <a:r>
              <a:rPr lang="en-US" dirty="0"/>
              <a:t>Join Item and Customer Information to the query</a:t>
            </a:r>
          </a:p>
          <a:p>
            <a:pPr lvl="1"/>
            <a:r>
              <a:rPr lang="en-US" dirty="0"/>
              <a:t>Item Description, Customer Region Name</a:t>
            </a:r>
          </a:p>
          <a:p>
            <a:pPr lvl="1"/>
            <a:endParaRPr lang="en-US" dirty="0"/>
          </a:p>
        </p:txBody>
      </p:sp>
      <p:pic>
        <p:nvPicPr>
          <p:cNvPr id="7" name="Grafik 6">
            <a:extLst>
              <a:ext uri="{FF2B5EF4-FFF2-40B4-BE49-F238E27FC236}">
                <a16:creationId xmlns:a16="http://schemas.microsoft.com/office/drawing/2014/main" id="{E9D30793-BBAD-4285-9D69-9C808F3F4838}"/>
              </a:ext>
            </a:extLst>
          </p:cNvPr>
          <p:cNvPicPr>
            <a:picLocks noChangeAspect="1"/>
          </p:cNvPicPr>
          <p:nvPr/>
        </p:nvPicPr>
        <p:blipFill>
          <a:blip r:embed="rId2"/>
          <a:stretch>
            <a:fillRect/>
          </a:stretch>
        </p:blipFill>
        <p:spPr>
          <a:xfrm>
            <a:off x="7301141" y="3002286"/>
            <a:ext cx="3666667" cy="3323809"/>
          </a:xfrm>
          <a:prstGeom prst="rect">
            <a:avLst/>
          </a:prstGeom>
          <a:ln>
            <a:solidFill>
              <a:schemeClr val="accent1"/>
            </a:solidFill>
          </a:ln>
        </p:spPr>
      </p:pic>
      <p:pic>
        <p:nvPicPr>
          <p:cNvPr id="6" name="Grafik 5">
            <a:extLst>
              <a:ext uri="{FF2B5EF4-FFF2-40B4-BE49-F238E27FC236}">
                <a16:creationId xmlns:a16="http://schemas.microsoft.com/office/drawing/2014/main" id="{6A0415DE-6997-42E1-A552-C226E1CDD5A9}"/>
              </a:ext>
            </a:extLst>
          </p:cNvPr>
          <p:cNvPicPr>
            <a:picLocks noChangeAspect="1"/>
          </p:cNvPicPr>
          <p:nvPr/>
        </p:nvPicPr>
        <p:blipFill>
          <a:blip r:embed="rId3"/>
          <a:stretch>
            <a:fillRect/>
          </a:stretch>
        </p:blipFill>
        <p:spPr>
          <a:xfrm>
            <a:off x="8959333" y="1440000"/>
            <a:ext cx="2866667" cy="1552381"/>
          </a:xfrm>
          <a:prstGeom prst="rect">
            <a:avLst/>
          </a:prstGeom>
          <a:ln>
            <a:solidFill>
              <a:schemeClr val="accent1"/>
            </a:solidFill>
          </a:ln>
        </p:spPr>
      </p:pic>
    </p:spTree>
    <p:extLst>
      <p:ext uri="{BB962C8B-B14F-4D97-AF65-F5344CB8AC3E}">
        <p14:creationId xmlns:p14="http://schemas.microsoft.com/office/powerpoint/2010/main" val="12220484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de-DE" dirty="0"/>
            </a:br>
            <a:r>
              <a:rPr lang="de-DE" i="1" dirty="0"/>
              <a:t>Hands-On | </a:t>
            </a:r>
            <a:r>
              <a:rPr lang="en-US" i="1" dirty="0"/>
              <a:t>Create an API Page</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Create a new API Page</a:t>
            </a:r>
          </a:p>
          <a:p>
            <a:pPr lvl="1"/>
            <a:r>
              <a:rPr lang="en-US" dirty="0"/>
              <a:t>Page ID 50105</a:t>
            </a:r>
          </a:p>
          <a:p>
            <a:pPr lvl="1"/>
            <a:r>
              <a:rPr lang="en-US" dirty="0"/>
              <a:t>Name “</a:t>
            </a:r>
            <a:r>
              <a:rPr lang="de-DE" dirty="0"/>
              <a:t>Beer API [CC]“</a:t>
            </a:r>
          </a:p>
          <a:p>
            <a:pPr lvl="1"/>
            <a:endParaRPr lang="en-US" dirty="0"/>
          </a:p>
          <a:p>
            <a:r>
              <a:rPr lang="en-US" dirty="0"/>
              <a:t>Add the fields to the repeater</a:t>
            </a:r>
          </a:p>
        </p:txBody>
      </p:sp>
      <p:pic>
        <p:nvPicPr>
          <p:cNvPr id="4" name="Grafik 3">
            <a:extLst>
              <a:ext uri="{FF2B5EF4-FFF2-40B4-BE49-F238E27FC236}">
                <a16:creationId xmlns:a16="http://schemas.microsoft.com/office/drawing/2014/main" id="{AD459761-B772-4BEA-9536-B0FAEA8A6CC4}"/>
              </a:ext>
            </a:extLst>
          </p:cNvPr>
          <p:cNvPicPr>
            <a:picLocks noChangeAspect="1"/>
          </p:cNvPicPr>
          <p:nvPr/>
        </p:nvPicPr>
        <p:blipFill>
          <a:blip r:embed="rId2"/>
          <a:stretch>
            <a:fillRect/>
          </a:stretch>
        </p:blipFill>
        <p:spPr>
          <a:xfrm>
            <a:off x="9178381" y="1440000"/>
            <a:ext cx="2647619" cy="2723809"/>
          </a:xfrm>
          <a:prstGeom prst="rect">
            <a:avLst/>
          </a:prstGeom>
          <a:ln>
            <a:solidFill>
              <a:schemeClr val="accent1"/>
            </a:solidFill>
          </a:ln>
        </p:spPr>
      </p:pic>
      <p:pic>
        <p:nvPicPr>
          <p:cNvPr id="6" name="Grafik 5">
            <a:extLst>
              <a:ext uri="{FF2B5EF4-FFF2-40B4-BE49-F238E27FC236}">
                <a16:creationId xmlns:a16="http://schemas.microsoft.com/office/drawing/2014/main" id="{0736780D-981F-416F-A822-577937F6AD2B}"/>
              </a:ext>
            </a:extLst>
          </p:cNvPr>
          <p:cNvPicPr>
            <a:picLocks noChangeAspect="1"/>
          </p:cNvPicPr>
          <p:nvPr/>
        </p:nvPicPr>
        <p:blipFill>
          <a:blip r:embed="rId3"/>
          <a:stretch>
            <a:fillRect/>
          </a:stretch>
        </p:blipFill>
        <p:spPr>
          <a:xfrm>
            <a:off x="4738932" y="2536000"/>
            <a:ext cx="3914286" cy="3800000"/>
          </a:xfrm>
          <a:prstGeom prst="rect">
            <a:avLst/>
          </a:prstGeom>
          <a:ln>
            <a:solidFill>
              <a:schemeClr val="accent1"/>
            </a:solidFill>
          </a:ln>
        </p:spPr>
      </p:pic>
    </p:spTree>
    <p:extLst>
      <p:ext uri="{BB962C8B-B14F-4D97-AF65-F5344CB8AC3E}">
        <p14:creationId xmlns:p14="http://schemas.microsoft.com/office/powerpoint/2010/main" val="4080201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47F8CF-A263-4578-B985-F315E71AF53E}"/>
              </a:ext>
            </a:extLst>
          </p:cNvPr>
          <p:cNvSpPr>
            <a:spLocks noGrp="1"/>
          </p:cNvSpPr>
          <p:nvPr>
            <p:ph type="title"/>
          </p:nvPr>
        </p:nvSpPr>
        <p:spPr/>
        <p:txBody>
          <a:bodyPr/>
          <a:lstStyle/>
          <a:p>
            <a:r>
              <a:rPr lang="en-US" dirty="0"/>
              <a:t>Business Central</a:t>
            </a:r>
            <a:br>
              <a:rPr lang="de-DE" dirty="0"/>
            </a:br>
            <a:r>
              <a:rPr lang="de-DE" i="1" dirty="0"/>
              <a:t>Hands-On | </a:t>
            </a:r>
            <a:r>
              <a:rPr lang="en-US" i="1" dirty="0"/>
              <a:t>Test API Query and API Page</a:t>
            </a:r>
          </a:p>
        </p:txBody>
      </p:sp>
      <p:sp>
        <p:nvSpPr>
          <p:cNvPr id="3" name="Textplatzhalter 2">
            <a:extLst>
              <a:ext uri="{FF2B5EF4-FFF2-40B4-BE49-F238E27FC236}">
                <a16:creationId xmlns:a16="http://schemas.microsoft.com/office/drawing/2014/main" id="{2A786A07-457E-442F-BAFF-1114EA2FF4C3}"/>
              </a:ext>
            </a:extLst>
          </p:cNvPr>
          <p:cNvSpPr>
            <a:spLocks noGrp="1"/>
          </p:cNvSpPr>
          <p:nvPr>
            <p:ph type="body" sz="quarter" idx="10"/>
          </p:nvPr>
        </p:nvSpPr>
        <p:spPr/>
        <p:txBody>
          <a:bodyPr/>
          <a:lstStyle/>
          <a:p>
            <a:r>
              <a:rPr lang="en-US" dirty="0"/>
              <a:t>Test API Pages „</a:t>
            </a:r>
            <a:r>
              <a:rPr lang="de-DE" dirty="0"/>
              <a:t>Beer API [CC]</a:t>
            </a:r>
            <a:r>
              <a:rPr lang="en-US" dirty="0"/>
              <a:t>“</a:t>
            </a:r>
          </a:p>
          <a:p>
            <a:pPr lvl="1"/>
            <a:r>
              <a:rPr lang="en-US" dirty="0"/>
              <a:t>Setup the variables in your simulation file </a:t>
            </a:r>
            <a:br>
              <a:rPr lang="en-US" dirty="0"/>
            </a:br>
            <a:r>
              <a:rPr lang="en-US" dirty="0"/>
              <a:t>(publisher, group, entity, entities, …)</a:t>
            </a:r>
          </a:p>
          <a:p>
            <a:pPr lvl="1"/>
            <a:r>
              <a:rPr lang="en-US" dirty="0"/>
              <a:t>Get all </a:t>
            </a:r>
            <a:r>
              <a:rPr lang="de-DE" dirty="0" err="1"/>
              <a:t>entities</a:t>
            </a:r>
            <a:r>
              <a:rPr lang="de-DE" dirty="0"/>
              <a:t> </a:t>
            </a:r>
            <a:r>
              <a:rPr lang="de-DE" dirty="0" err="1"/>
              <a:t>from</a:t>
            </a:r>
            <a:r>
              <a:rPr lang="de-DE" dirty="0"/>
              <a:t> </a:t>
            </a:r>
            <a:r>
              <a:rPr lang="en-US" dirty="0"/>
              <a:t>„</a:t>
            </a:r>
            <a:r>
              <a:rPr lang="de-DE" dirty="0"/>
              <a:t>Beer API [CC]</a:t>
            </a:r>
            <a:r>
              <a:rPr lang="en-US" dirty="0"/>
              <a:t>“ page</a:t>
            </a:r>
            <a:br>
              <a:rPr lang="en-US" dirty="0"/>
            </a:br>
            <a:r>
              <a:rPr lang="de-DE" dirty="0"/>
              <a:t>{{</a:t>
            </a:r>
            <a:r>
              <a:rPr lang="de-DE" dirty="0" err="1"/>
              <a:t>apiVersion</a:t>
            </a:r>
            <a:r>
              <a:rPr lang="de-DE" dirty="0"/>
              <a:t>}}/</a:t>
            </a:r>
            <a:r>
              <a:rPr lang="de-DE" dirty="0" err="1"/>
              <a:t>companies</a:t>
            </a:r>
            <a:r>
              <a:rPr lang="de-DE" dirty="0"/>
              <a:t>({{</a:t>
            </a:r>
            <a:r>
              <a:rPr lang="de-DE" dirty="0" err="1"/>
              <a:t>copmanyID</a:t>
            </a:r>
            <a:r>
              <a:rPr lang="de-DE" dirty="0"/>
              <a:t>}})/{{</a:t>
            </a:r>
            <a:r>
              <a:rPr lang="de-DE" dirty="0" err="1"/>
              <a:t>entities</a:t>
            </a:r>
            <a:r>
              <a:rPr lang="de-DE" dirty="0"/>
              <a:t>}}</a:t>
            </a:r>
            <a:endParaRPr lang="en-US" dirty="0"/>
          </a:p>
          <a:p>
            <a:pPr lvl="1"/>
            <a:r>
              <a:rPr lang="en-US" dirty="0"/>
              <a:t>Get one </a:t>
            </a:r>
            <a:r>
              <a:rPr lang="de-DE" dirty="0" err="1"/>
              <a:t>entity</a:t>
            </a:r>
            <a:r>
              <a:rPr lang="de-DE" dirty="0"/>
              <a:t> </a:t>
            </a:r>
            <a:r>
              <a:rPr lang="de-DE" dirty="0" err="1"/>
              <a:t>from</a:t>
            </a:r>
            <a:r>
              <a:rPr lang="de-DE" dirty="0"/>
              <a:t> </a:t>
            </a:r>
            <a:r>
              <a:rPr lang="en-US" dirty="0"/>
              <a:t>„</a:t>
            </a:r>
            <a:r>
              <a:rPr lang="de-DE" dirty="0"/>
              <a:t>Beer API [CC]</a:t>
            </a:r>
            <a:r>
              <a:rPr lang="en-US" dirty="0"/>
              <a:t>“</a:t>
            </a:r>
            <a:br>
              <a:rPr lang="en-US" dirty="0"/>
            </a:br>
            <a:r>
              <a:rPr lang="de-DE" dirty="0"/>
              <a:t>{{</a:t>
            </a:r>
            <a:r>
              <a:rPr lang="de-DE" dirty="0" err="1"/>
              <a:t>apiVersion</a:t>
            </a:r>
            <a:r>
              <a:rPr lang="de-DE" dirty="0"/>
              <a:t>}}/</a:t>
            </a:r>
            <a:r>
              <a:rPr lang="de-DE" dirty="0" err="1"/>
              <a:t>companies</a:t>
            </a:r>
            <a:r>
              <a:rPr lang="de-DE" dirty="0"/>
              <a:t>({{</a:t>
            </a:r>
            <a:r>
              <a:rPr lang="de-DE" dirty="0" err="1"/>
              <a:t>copmanyID</a:t>
            </a:r>
            <a:r>
              <a:rPr lang="de-DE" dirty="0"/>
              <a:t>}})/{{</a:t>
            </a:r>
            <a:r>
              <a:rPr lang="de-DE" dirty="0" err="1"/>
              <a:t>entities</a:t>
            </a:r>
            <a:r>
              <a:rPr lang="de-DE" dirty="0"/>
              <a:t>}}(&lt;</a:t>
            </a:r>
            <a:r>
              <a:rPr lang="de-DE" dirty="0" err="1"/>
              <a:t>id</a:t>
            </a:r>
            <a:r>
              <a:rPr lang="de-DE" dirty="0"/>
              <a:t>&gt;)</a:t>
            </a:r>
            <a:endParaRPr lang="en-US" dirty="0"/>
          </a:p>
          <a:p>
            <a:pPr lvl="1"/>
            <a:r>
              <a:rPr lang="en-US" dirty="0"/>
              <a:t>Filter the entities by:		Name = </a:t>
            </a:r>
            <a:r>
              <a:rPr lang="de-DE" dirty="0"/>
              <a:t>'</a:t>
            </a:r>
            <a:r>
              <a:rPr lang="de-DE" dirty="0" err="1"/>
              <a:t>Atlantic</a:t>
            </a:r>
            <a:r>
              <a:rPr lang="de-DE" dirty="0"/>
              <a:t> Ale’</a:t>
            </a:r>
            <a:br>
              <a:rPr lang="en-US" dirty="0"/>
            </a:br>
            <a:r>
              <a:rPr lang="en-US" i="1" dirty="0"/>
              <a:t>…</a:t>
            </a:r>
            <a:r>
              <a:rPr lang="de-DE" i="1" dirty="0"/>
              <a:t>/{{</a:t>
            </a:r>
            <a:r>
              <a:rPr lang="de-DE" i="1" dirty="0" err="1"/>
              <a:t>entities</a:t>
            </a:r>
            <a:r>
              <a:rPr lang="de-DE" i="1" dirty="0"/>
              <a:t>}}?$</a:t>
            </a:r>
            <a:r>
              <a:rPr lang="de-DE" i="1" dirty="0" err="1"/>
              <a:t>filter</a:t>
            </a:r>
            <a:r>
              <a:rPr lang="de-DE" i="1" dirty="0"/>
              <a:t>=… 		</a:t>
            </a:r>
          </a:p>
          <a:p>
            <a:pPr lvl="1"/>
            <a:endParaRPr lang="en-US" dirty="0"/>
          </a:p>
          <a:p>
            <a:r>
              <a:rPr lang="en-US" dirty="0"/>
              <a:t>Test API Query „</a:t>
            </a:r>
            <a:r>
              <a:rPr lang="de-DE" dirty="0"/>
              <a:t> Beer Customer API [CC]</a:t>
            </a:r>
            <a:r>
              <a:rPr lang="en-US" dirty="0"/>
              <a:t>“</a:t>
            </a:r>
          </a:p>
          <a:p>
            <a:pPr lvl="1"/>
            <a:r>
              <a:rPr lang="en-US" dirty="0"/>
              <a:t>Setup the variables in your simulation file (publisher, group, entity, entities, …)</a:t>
            </a:r>
          </a:p>
          <a:p>
            <a:pPr lvl="1"/>
            <a:r>
              <a:rPr lang="en-US" dirty="0"/>
              <a:t>Get all </a:t>
            </a:r>
            <a:r>
              <a:rPr lang="de-DE" dirty="0" err="1"/>
              <a:t>entities</a:t>
            </a:r>
            <a:r>
              <a:rPr lang="de-DE" dirty="0"/>
              <a:t> </a:t>
            </a:r>
            <a:r>
              <a:rPr lang="de-DE" dirty="0" err="1"/>
              <a:t>from</a:t>
            </a:r>
            <a:r>
              <a:rPr lang="de-DE" dirty="0"/>
              <a:t> </a:t>
            </a:r>
            <a:r>
              <a:rPr lang="en-US" dirty="0"/>
              <a:t>„</a:t>
            </a:r>
            <a:r>
              <a:rPr lang="de-DE" dirty="0"/>
              <a:t>Beer API [CC]</a:t>
            </a:r>
            <a:r>
              <a:rPr lang="en-US" dirty="0"/>
              <a:t>“ page</a:t>
            </a:r>
            <a:br>
              <a:rPr lang="en-US" dirty="0"/>
            </a:br>
            <a:r>
              <a:rPr lang="de-DE" dirty="0"/>
              <a:t>{{</a:t>
            </a:r>
            <a:r>
              <a:rPr lang="de-DE" dirty="0" err="1"/>
              <a:t>apiVersion</a:t>
            </a:r>
            <a:r>
              <a:rPr lang="de-DE" dirty="0"/>
              <a:t>}}/</a:t>
            </a:r>
            <a:r>
              <a:rPr lang="de-DE" dirty="0" err="1"/>
              <a:t>companies</a:t>
            </a:r>
            <a:r>
              <a:rPr lang="de-DE" dirty="0"/>
              <a:t>({{</a:t>
            </a:r>
            <a:r>
              <a:rPr lang="de-DE" dirty="0" err="1"/>
              <a:t>copmanyID</a:t>
            </a:r>
            <a:r>
              <a:rPr lang="de-DE" dirty="0"/>
              <a:t>}})/{{</a:t>
            </a:r>
            <a:r>
              <a:rPr lang="de-DE" dirty="0" err="1"/>
              <a:t>entities</a:t>
            </a:r>
            <a:r>
              <a:rPr lang="de-DE" dirty="0"/>
              <a:t>}}</a:t>
            </a:r>
          </a:p>
          <a:p>
            <a:pPr lvl="1"/>
            <a:r>
              <a:rPr lang="en-US" dirty="0"/>
              <a:t>Filter the entities by:		Beer Category Code = 'ALE' or 'PILS'</a:t>
            </a:r>
            <a:br>
              <a:rPr lang="en-US" dirty="0"/>
            </a:br>
            <a:r>
              <a:rPr lang="en-US" i="1" dirty="0"/>
              <a:t>…</a:t>
            </a:r>
            <a:r>
              <a:rPr lang="de-DE" i="1" dirty="0"/>
              <a:t>/{{</a:t>
            </a:r>
            <a:r>
              <a:rPr lang="de-DE" i="1" dirty="0" err="1"/>
              <a:t>entities</a:t>
            </a:r>
            <a:r>
              <a:rPr lang="de-DE" i="1" dirty="0"/>
              <a:t>}}?$</a:t>
            </a:r>
            <a:r>
              <a:rPr lang="de-DE" i="1" dirty="0" err="1"/>
              <a:t>filter</a:t>
            </a:r>
            <a:r>
              <a:rPr lang="de-DE" i="1" dirty="0"/>
              <a:t>=… </a:t>
            </a:r>
            <a:endParaRPr lang="en-US" dirty="0"/>
          </a:p>
        </p:txBody>
      </p:sp>
      <p:pic>
        <p:nvPicPr>
          <p:cNvPr id="8" name="Grafik 7">
            <a:extLst>
              <a:ext uri="{FF2B5EF4-FFF2-40B4-BE49-F238E27FC236}">
                <a16:creationId xmlns:a16="http://schemas.microsoft.com/office/drawing/2014/main" id="{287EEF65-C5AA-4FF5-99F1-2F2E52ABB326}"/>
              </a:ext>
            </a:extLst>
          </p:cNvPr>
          <p:cNvPicPr>
            <a:picLocks noChangeAspect="1"/>
          </p:cNvPicPr>
          <p:nvPr/>
        </p:nvPicPr>
        <p:blipFill rotWithShape="1">
          <a:blip r:embed="rId2"/>
          <a:srcRect r="12971"/>
          <a:stretch/>
        </p:blipFill>
        <p:spPr>
          <a:xfrm>
            <a:off x="5848350" y="1440001"/>
            <a:ext cx="5977650" cy="1550142"/>
          </a:xfrm>
          <a:prstGeom prst="rect">
            <a:avLst/>
          </a:prstGeom>
          <a:ln>
            <a:solidFill>
              <a:schemeClr val="accent1"/>
            </a:solidFill>
          </a:ln>
        </p:spPr>
      </p:pic>
      <p:pic>
        <p:nvPicPr>
          <p:cNvPr id="9" name="Grafik 8">
            <a:extLst>
              <a:ext uri="{FF2B5EF4-FFF2-40B4-BE49-F238E27FC236}">
                <a16:creationId xmlns:a16="http://schemas.microsoft.com/office/drawing/2014/main" id="{4D0131BB-08FF-4CAE-A44A-22AA1BFFDE8E}"/>
              </a:ext>
            </a:extLst>
          </p:cNvPr>
          <p:cNvPicPr>
            <a:picLocks noChangeAspect="1"/>
          </p:cNvPicPr>
          <p:nvPr/>
        </p:nvPicPr>
        <p:blipFill rotWithShape="1">
          <a:blip r:embed="rId3"/>
          <a:srcRect r="16314" b="38485"/>
          <a:stretch/>
        </p:blipFill>
        <p:spPr>
          <a:xfrm>
            <a:off x="7406399" y="3278143"/>
            <a:ext cx="4419601" cy="2280896"/>
          </a:xfrm>
          <a:prstGeom prst="rect">
            <a:avLst/>
          </a:prstGeom>
          <a:ln>
            <a:solidFill>
              <a:schemeClr val="accent1"/>
            </a:solidFill>
          </a:ln>
        </p:spPr>
      </p:pic>
    </p:spTree>
    <p:extLst>
      <p:ext uri="{BB962C8B-B14F-4D97-AF65-F5344CB8AC3E}">
        <p14:creationId xmlns:p14="http://schemas.microsoft.com/office/powerpoint/2010/main" val="4193623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EB6CC5C-3156-4526-A9BD-B5FDA719EB48}"/>
              </a:ext>
            </a:extLst>
          </p:cNvPr>
          <p:cNvSpPr/>
          <p:nvPr/>
        </p:nvSpPr>
        <p:spPr bwMode="auto">
          <a:xfrm>
            <a:off x="1578082" y="1596691"/>
            <a:ext cx="4153251" cy="4721142"/>
          </a:xfrm>
          <a:prstGeom prst="rect">
            <a:avLst/>
          </a:prstGeom>
          <a:solidFill>
            <a:schemeClr val="accent1">
              <a:alpha val="23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solidFill>
                  <a:schemeClr val="accent6">
                    <a:lumMod val="50000"/>
                  </a:schemeClr>
                </a:solidFill>
                <a:latin typeface="Segoe UI Semilight"/>
                <a:ea typeface="Segoe UI" pitchFamily="34" charset="0"/>
                <a:cs typeface="Segoe UI" pitchFamily="34" charset="0"/>
              </a:rPr>
              <a:t>Extensions 2.0</a:t>
            </a:r>
          </a:p>
          <a:p>
            <a:pPr algn="ctr" defTabSz="914102" fontAlgn="base">
              <a:lnSpc>
                <a:spcPct val="90000"/>
              </a:lnSpc>
              <a:spcBef>
                <a:spcPct val="0"/>
              </a:spcBef>
              <a:spcAft>
                <a:spcPct val="0"/>
              </a:spcAft>
              <a:defRPr/>
            </a:pPr>
            <a:endParaRPr lang="da-DK" sz="2353" dirty="0" err="1">
              <a:solidFill>
                <a:schemeClr val="accent6">
                  <a:lumMod val="50000"/>
                </a:schemeClr>
              </a:solidFill>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EF1282D0-161F-4D84-B8A0-1B90EA0AAA67}"/>
              </a:ext>
            </a:extLst>
          </p:cNvPr>
          <p:cNvSpPr/>
          <p:nvPr/>
        </p:nvSpPr>
        <p:spPr bwMode="auto">
          <a:xfrm>
            <a:off x="6660740" y="1596691"/>
            <a:ext cx="4174706" cy="4721142"/>
          </a:xfrm>
          <a:prstGeom prst="rect">
            <a:avLst/>
          </a:prstGeom>
          <a:solidFill>
            <a:schemeClr val="accent1">
              <a:alpha val="23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solidFill>
                  <a:schemeClr val="accent6">
                    <a:lumMod val="50000"/>
                  </a:schemeClr>
                </a:solidFill>
                <a:latin typeface="Segoe UI Semilight"/>
                <a:ea typeface="Segoe UI" pitchFamily="34" charset="0"/>
                <a:cs typeface="Segoe UI" pitchFamily="34" charset="0"/>
              </a:rPr>
              <a:t>API’s</a:t>
            </a:r>
          </a:p>
          <a:p>
            <a:pPr algn="ctr" defTabSz="914102" fontAlgn="base">
              <a:lnSpc>
                <a:spcPct val="90000"/>
              </a:lnSpc>
              <a:spcBef>
                <a:spcPct val="0"/>
              </a:spcBef>
              <a:spcAft>
                <a:spcPct val="0"/>
              </a:spcAft>
              <a:defRPr/>
            </a:pPr>
            <a:endParaRPr lang="da-DK" sz="2353" dirty="0" err="1">
              <a:solidFill>
                <a:schemeClr val="accent6">
                  <a:lumMod val="50000"/>
                </a:schemeClr>
              </a:solidFill>
              <a:latin typeface="Segoe UI Semilight"/>
              <a:ea typeface="Segoe UI" pitchFamily="34" charset="0"/>
              <a:cs typeface="Segoe UI" pitchFamily="34" charset="0"/>
            </a:endParaRPr>
          </a:p>
        </p:txBody>
      </p:sp>
      <p:sp>
        <p:nvSpPr>
          <p:cNvPr id="4" name="Title 3"/>
          <p:cNvSpPr>
            <a:spLocks noGrp="1"/>
          </p:cNvSpPr>
          <p:nvPr>
            <p:ph type="title"/>
          </p:nvPr>
        </p:nvSpPr>
        <p:spPr/>
        <p:txBody>
          <a:bodyPr/>
          <a:lstStyle/>
          <a:p>
            <a:r>
              <a:rPr lang="de-DE" dirty="0"/>
              <a:t>Business Central</a:t>
            </a:r>
            <a:br>
              <a:rPr lang="en-US" dirty="0"/>
            </a:br>
            <a:r>
              <a:rPr lang="en-US" i="1" dirty="0"/>
              <a:t>Extending and integrating</a:t>
            </a:r>
            <a:endParaRPr lang="nl-BE" i="1" dirty="0"/>
          </a:p>
        </p:txBody>
      </p:sp>
      <p:grpSp>
        <p:nvGrpSpPr>
          <p:cNvPr id="31" name="Group 30"/>
          <p:cNvGrpSpPr/>
          <p:nvPr/>
        </p:nvGrpSpPr>
        <p:grpSpPr>
          <a:xfrm>
            <a:off x="7443166" y="2280388"/>
            <a:ext cx="2506637" cy="989675"/>
            <a:chOff x="836246" y="2853178"/>
            <a:chExt cx="2506992" cy="989815"/>
          </a:xfrm>
        </p:grpSpPr>
        <p:sp>
          <p:nvSpPr>
            <p:cNvPr id="5" name="Circle: Hollow 4"/>
            <p:cNvSpPr/>
            <p:nvPr/>
          </p:nvSpPr>
          <p:spPr bwMode="auto">
            <a:xfrm>
              <a:off x="836246" y="2853178"/>
              <a:ext cx="989815" cy="989815"/>
            </a:xfrm>
            <a:prstGeom prst="donu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487" tIns="40324" rIns="60487" bIns="40324" numCol="1" spcCol="0" rtlCol="0" fromWordArt="0" anchor="ctr" anchorCtr="0" forceAA="0" compatLnSpc="1">
              <a:prstTxWarp prst="textNoShape">
                <a:avLst/>
              </a:prstTxWarp>
              <a:noAutofit/>
            </a:bodyPr>
            <a:lstStyle/>
            <a:p>
              <a:pPr algn="ctr" defTabSz="806205" fontAlgn="base">
                <a:spcBef>
                  <a:spcPct val="0"/>
                </a:spcBef>
                <a:spcAft>
                  <a:spcPct val="0"/>
                </a:spcAft>
                <a:defRPr/>
              </a:pPr>
              <a:endParaRPr lang="nl-BE" sz="900" kern="0">
                <a:solidFill>
                  <a:srgbClr val="FFFFFF"/>
                </a:solidFill>
                <a:latin typeface="Segoe" pitchFamily="34" charset="0"/>
              </a:endParaRPr>
            </a:p>
          </p:txBody>
        </p:sp>
        <p:sp>
          <p:nvSpPr>
            <p:cNvPr id="6" name="Circle: Hollow 5"/>
            <p:cNvSpPr/>
            <p:nvPr/>
          </p:nvSpPr>
          <p:spPr bwMode="auto">
            <a:xfrm>
              <a:off x="2387990" y="2867446"/>
              <a:ext cx="955248" cy="955248"/>
            </a:xfrm>
            <a:prstGeom prst="donu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487" tIns="40324" rIns="60487" bIns="40324" numCol="1" spcCol="0" rtlCol="0" fromWordArt="0" anchor="ctr" anchorCtr="0" forceAA="0" compatLnSpc="1">
              <a:prstTxWarp prst="textNoShape">
                <a:avLst/>
              </a:prstTxWarp>
              <a:noAutofit/>
            </a:bodyPr>
            <a:lstStyle/>
            <a:p>
              <a:pPr algn="ctr" defTabSz="806205" fontAlgn="base">
                <a:spcBef>
                  <a:spcPct val="0"/>
                </a:spcBef>
                <a:spcAft>
                  <a:spcPct val="0"/>
                </a:spcAft>
                <a:defRPr/>
              </a:pPr>
              <a:endParaRPr lang="nl-BE" sz="900" kern="0">
                <a:solidFill>
                  <a:srgbClr val="FFFFFF"/>
                </a:solidFill>
                <a:latin typeface="Segoe" pitchFamily="34" charset="0"/>
              </a:endParaRPr>
            </a:p>
          </p:txBody>
        </p:sp>
        <p:cxnSp>
          <p:nvCxnSpPr>
            <p:cNvPr id="8" name="Straight Arrow Connector 7"/>
            <p:cNvCxnSpPr>
              <a:stCxn id="5" idx="6"/>
            </p:cNvCxnSpPr>
            <p:nvPr/>
          </p:nvCxnSpPr>
          <p:spPr>
            <a:xfrm flipV="1">
              <a:off x="1826061" y="3345624"/>
              <a:ext cx="580879" cy="2462"/>
            </a:xfrm>
            <a:prstGeom prst="straightConnector1">
              <a:avLst/>
            </a:prstGeom>
            <a:ln w="47625" cmpd="sng">
              <a:prstDash val="sysDash"/>
              <a:miter lim="800000"/>
              <a:headEnd type="triangle" w="med" len="med"/>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8029975" y="3338533"/>
            <a:ext cx="1040028" cy="332399"/>
          </a:xfrm>
          <a:prstGeom prst="rect">
            <a:avLst/>
          </a:prstGeom>
          <a:noFill/>
        </p:spPr>
        <p:txBody>
          <a:bodyPr wrap="none" lIns="0" tIns="0" rIns="0" bIns="0" rtlCol="0">
            <a:spAutoFit/>
          </a:bodyPr>
          <a:lstStyle/>
          <a:p>
            <a:pPr>
              <a:lnSpc>
                <a:spcPct val="90000"/>
              </a:lnSpc>
              <a:defRPr/>
            </a:pPr>
            <a:r>
              <a:rPr lang="en-US" sz="2400" spc="-70">
                <a:gradFill>
                  <a:gsLst>
                    <a:gs pos="2917">
                      <a:srgbClr val="353535"/>
                    </a:gs>
                    <a:gs pos="30000">
                      <a:srgbClr val="353535"/>
                    </a:gs>
                  </a:gsLst>
                  <a:lin ang="5400000" scaled="0"/>
                </a:gradFill>
                <a:latin typeface="Segoe UI Semilight"/>
              </a:rPr>
              <a:t>Connect</a:t>
            </a:r>
            <a:endParaRPr lang="nl-BE" sz="2400" spc="-70">
              <a:gradFill>
                <a:gsLst>
                  <a:gs pos="2917">
                    <a:srgbClr val="353535"/>
                  </a:gs>
                  <a:gs pos="30000">
                    <a:srgbClr val="353535"/>
                  </a:gs>
                </a:gsLst>
                <a:lin ang="5400000" scaled="0"/>
              </a:gradFill>
              <a:latin typeface="Segoe UI Semilight"/>
            </a:endParaRPr>
          </a:p>
        </p:txBody>
      </p:sp>
      <p:grpSp>
        <p:nvGrpSpPr>
          <p:cNvPr id="32" name="Group 31"/>
          <p:cNvGrpSpPr/>
          <p:nvPr/>
        </p:nvGrpSpPr>
        <p:grpSpPr>
          <a:xfrm>
            <a:off x="2783105" y="1989721"/>
            <a:ext cx="1675375" cy="1566086"/>
            <a:chOff x="4613602" y="2528648"/>
            <a:chExt cx="1675613" cy="1566308"/>
          </a:xfrm>
        </p:grpSpPr>
        <p:sp>
          <p:nvSpPr>
            <p:cNvPr id="15" name="Circle: Hollow 14"/>
            <p:cNvSpPr/>
            <p:nvPr/>
          </p:nvSpPr>
          <p:spPr bwMode="auto">
            <a:xfrm>
              <a:off x="5013830" y="2870461"/>
              <a:ext cx="955248" cy="955248"/>
            </a:xfrm>
            <a:prstGeom prst="donu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0487" tIns="40324" rIns="60487" bIns="40324" numCol="1" spcCol="0" rtlCol="0" fromWordArt="0" anchor="ctr" anchorCtr="0" forceAA="0" compatLnSpc="1">
              <a:prstTxWarp prst="textNoShape">
                <a:avLst/>
              </a:prstTxWarp>
              <a:noAutofit/>
            </a:bodyPr>
            <a:lstStyle/>
            <a:p>
              <a:pPr algn="ctr" defTabSz="806205" fontAlgn="base">
                <a:spcBef>
                  <a:spcPct val="0"/>
                </a:spcBef>
                <a:spcAft>
                  <a:spcPct val="0"/>
                </a:spcAft>
                <a:defRPr/>
              </a:pPr>
              <a:endParaRPr lang="nl-BE" sz="900" kern="0">
                <a:solidFill>
                  <a:srgbClr val="FFFFFF"/>
                </a:solidFill>
                <a:latin typeface="Segoe" pitchFamily="34" charset="0"/>
              </a:endParaRPr>
            </a:p>
          </p:txBody>
        </p:sp>
        <p:sp>
          <p:nvSpPr>
            <p:cNvPr id="19" name="Block Arc 18"/>
            <p:cNvSpPr/>
            <p:nvPr/>
          </p:nvSpPr>
          <p:spPr bwMode="auto">
            <a:xfrm>
              <a:off x="4613602" y="2528648"/>
              <a:ext cx="1675613" cy="1566308"/>
            </a:xfrm>
            <a:prstGeom prst="blockArc">
              <a:avLst>
                <a:gd name="adj1" fmla="val 16209756"/>
                <a:gd name="adj2" fmla="val 21403044"/>
                <a:gd name="adj3" fmla="val 17457"/>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487" tIns="40324" rIns="60487" bIns="40324" numCol="1" spcCol="0" rtlCol="0" fromWordArt="0" anchor="ctr" anchorCtr="0" forceAA="0" compatLnSpc="1">
              <a:prstTxWarp prst="textNoShape">
                <a:avLst/>
              </a:prstTxWarp>
              <a:noAutofit/>
            </a:bodyPr>
            <a:lstStyle/>
            <a:p>
              <a:pPr algn="ctr" defTabSz="806205" fontAlgn="base">
                <a:spcBef>
                  <a:spcPct val="0"/>
                </a:spcBef>
                <a:spcAft>
                  <a:spcPct val="0"/>
                </a:spcAft>
                <a:defRPr/>
              </a:pPr>
              <a:endParaRPr lang="nl-BE" sz="900" kern="0">
                <a:solidFill>
                  <a:srgbClr val="FFFFFF"/>
                </a:solidFill>
                <a:latin typeface="Segoe" pitchFamily="34" charset="0"/>
              </a:endParaRPr>
            </a:p>
          </p:txBody>
        </p:sp>
      </p:grpSp>
      <p:sp>
        <p:nvSpPr>
          <p:cNvPr id="20" name="TextBox 19"/>
          <p:cNvSpPr txBox="1"/>
          <p:nvPr/>
        </p:nvSpPr>
        <p:spPr>
          <a:xfrm>
            <a:off x="3201250" y="3438624"/>
            <a:ext cx="1020151" cy="332399"/>
          </a:xfrm>
          <a:prstGeom prst="rect">
            <a:avLst/>
          </a:prstGeom>
          <a:noFill/>
        </p:spPr>
        <p:txBody>
          <a:bodyPr wrap="none" lIns="0" tIns="0" rIns="0" bIns="0" rtlCol="0">
            <a:spAutoFit/>
          </a:bodyPr>
          <a:lstStyle/>
          <a:p>
            <a:pPr algn="ctr">
              <a:lnSpc>
                <a:spcPct val="90000"/>
              </a:lnSpc>
              <a:defRPr/>
            </a:pPr>
            <a:r>
              <a:rPr lang="en-US" sz="2400" spc="-70">
                <a:gradFill>
                  <a:gsLst>
                    <a:gs pos="2917">
                      <a:srgbClr val="353535"/>
                    </a:gs>
                    <a:gs pos="30000">
                      <a:srgbClr val="353535"/>
                    </a:gs>
                  </a:gsLst>
                  <a:lin ang="5400000" scaled="0"/>
                </a:gradFill>
                <a:latin typeface="Segoe UI Semilight"/>
              </a:rPr>
              <a:t>Add-On</a:t>
            </a:r>
            <a:endParaRPr lang="nl-BE" sz="2400" spc="-70" err="1">
              <a:gradFill>
                <a:gsLst>
                  <a:gs pos="2917">
                    <a:srgbClr val="353535"/>
                  </a:gs>
                  <a:gs pos="30000">
                    <a:srgbClr val="353535"/>
                  </a:gs>
                </a:gsLst>
                <a:lin ang="5400000" scaled="0"/>
              </a:gradFill>
              <a:latin typeface="Segoe UI Semilight"/>
            </a:endParaRPr>
          </a:p>
        </p:txBody>
      </p:sp>
      <p:sp>
        <p:nvSpPr>
          <p:cNvPr id="33" name="TextBox 32"/>
          <p:cNvSpPr txBox="1"/>
          <p:nvPr/>
        </p:nvSpPr>
        <p:spPr>
          <a:xfrm flipH="1">
            <a:off x="7470157" y="4065539"/>
            <a:ext cx="2517510" cy="434350"/>
          </a:xfrm>
          <a:prstGeom prst="rect">
            <a:avLst/>
          </a:prstGeom>
          <a:noFill/>
        </p:spPr>
        <p:txBody>
          <a:bodyPr wrap="square" lIns="0" tIns="0" rIns="0" bIns="0" rtlCol="0">
            <a:spAutoFit/>
          </a:bodyPr>
          <a:lstStyle/>
          <a:p>
            <a:pPr lvl="0" algn="ctr">
              <a:lnSpc>
                <a:spcPct val="90000"/>
              </a:lnSpc>
              <a:defRPr/>
            </a:pPr>
            <a:r>
              <a:rPr lang="en-US" sz="1568" i="1" spc="-70" dirty="0">
                <a:gradFill>
                  <a:gsLst>
                    <a:gs pos="2917">
                      <a:srgbClr val="353535"/>
                    </a:gs>
                    <a:gs pos="30000">
                      <a:srgbClr val="353535"/>
                    </a:gs>
                  </a:gsLst>
                  <a:lin ang="5400000" scaled="0"/>
                </a:gradFill>
                <a:latin typeface="Segoe UI Light"/>
              </a:rPr>
              <a:t>Connected Apps </a:t>
            </a:r>
            <a:r>
              <a:rPr lang="en-US" sz="1568" b="1" i="1" spc="-70" dirty="0">
                <a:gradFill>
                  <a:gsLst>
                    <a:gs pos="2917">
                      <a:srgbClr val="353535"/>
                    </a:gs>
                    <a:gs pos="30000">
                      <a:srgbClr val="353535"/>
                    </a:gs>
                  </a:gsLst>
                  <a:lin ang="5400000" scaled="0"/>
                </a:gradFill>
                <a:latin typeface="Segoe UI Light"/>
              </a:rPr>
              <a:t>connect</a:t>
            </a:r>
            <a:r>
              <a:rPr lang="en-US" sz="1568" i="1" spc="-70" dirty="0">
                <a:gradFill>
                  <a:gsLst>
                    <a:gs pos="2917">
                      <a:srgbClr val="353535"/>
                    </a:gs>
                    <a:gs pos="30000">
                      <a:srgbClr val="353535"/>
                    </a:gs>
                  </a:gsLst>
                  <a:lin ang="5400000" scaled="0"/>
                </a:gradFill>
                <a:latin typeface="Segoe UI Light"/>
              </a:rPr>
              <a:t> another service with Business Central</a:t>
            </a:r>
            <a:endParaRPr lang="nl-BE" sz="1568" i="1" spc="-70" dirty="0">
              <a:gradFill>
                <a:gsLst>
                  <a:gs pos="2917">
                    <a:srgbClr val="353535"/>
                  </a:gs>
                  <a:gs pos="30000">
                    <a:srgbClr val="353535"/>
                  </a:gs>
                </a:gsLst>
                <a:lin ang="5400000" scaled="0"/>
              </a:gradFill>
              <a:latin typeface="Segoe UI Light"/>
            </a:endParaRPr>
          </a:p>
        </p:txBody>
      </p:sp>
      <p:sp>
        <p:nvSpPr>
          <p:cNvPr id="34" name="TextBox 33"/>
          <p:cNvSpPr txBox="1"/>
          <p:nvPr/>
        </p:nvSpPr>
        <p:spPr>
          <a:xfrm flipH="1">
            <a:off x="2449011" y="4116634"/>
            <a:ext cx="2517510" cy="434486"/>
          </a:xfrm>
          <a:prstGeom prst="rect">
            <a:avLst/>
          </a:prstGeom>
          <a:noFill/>
        </p:spPr>
        <p:txBody>
          <a:bodyPr wrap="square" lIns="0" tIns="0" rIns="0" bIns="0" rtlCol="0">
            <a:spAutoFit/>
          </a:bodyPr>
          <a:lstStyle/>
          <a:p>
            <a:pPr algn="ctr">
              <a:lnSpc>
                <a:spcPct val="90000"/>
              </a:lnSpc>
              <a:defRPr/>
            </a:pPr>
            <a:r>
              <a:rPr lang="en-US" sz="1568" b="1" i="1" spc="-70" dirty="0">
                <a:gradFill>
                  <a:gsLst>
                    <a:gs pos="2917">
                      <a:srgbClr val="353535"/>
                    </a:gs>
                    <a:gs pos="30000">
                      <a:srgbClr val="353535"/>
                    </a:gs>
                  </a:gsLst>
                  <a:lin ang="5400000" scaled="0"/>
                </a:gradFill>
                <a:latin typeface="Segoe UI Light"/>
              </a:rPr>
              <a:t>Add-on</a:t>
            </a:r>
            <a:r>
              <a:rPr lang="en-US" sz="1568" i="1" spc="-70" dirty="0">
                <a:gradFill>
                  <a:gsLst>
                    <a:gs pos="2917">
                      <a:srgbClr val="353535"/>
                    </a:gs>
                    <a:gs pos="30000">
                      <a:srgbClr val="353535"/>
                    </a:gs>
                  </a:gsLst>
                  <a:lin ang="5400000" scaled="0"/>
                </a:gradFill>
                <a:latin typeface="Segoe UI Light"/>
              </a:rPr>
              <a:t> apps enrich the Business Central functionality</a:t>
            </a:r>
            <a:endParaRPr lang="nl-BE" sz="1568" i="1" spc="-70" dirty="0">
              <a:gradFill>
                <a:gsLst>
                  <a:gs pos="2917">
                    <a:srgbClr val="353535"/>
                  </a:gs>
                  <a:gs pos="30000">
                    <a:srgbClr val="353535"/>
                  </a:gs>
                </a:gsLst>
                <a:lin ang="5400000" scaled="0"/>
              </a:gradFill>
              <a:latin typeface="Segoe UI Light"/>
            </a:endParaRPr>
          </a:p>
        </p:txBody>
      </p:sp>
    </p:spTree>
    <p:extLst>
      <p:ext uri="{BB962C8B-B14F-4D97-AF65-F5344CB8AC3E}">
        <p14:creationId xmlns:p14="http://schemas.microsoft.com/office/powerpoint/2010/main" val="139706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P spid="14" grpId="0"/>
      <p:bldP spid="20" grpId="0"/>
      <p:bldP spid="33" grpId="0"/>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Boden, drinnen, Tisch, Laptop enthält.&#10;&#10;Mit sehr hoher Zuverlässigkeit generierte Beschreibung">
            <a:extLst>
              <a:ext uri="{FF2B5EF4-FFF2-40B4-BE49-F238E27FC236}">
                <a16:creationId xmlns:a16="http://schemas.microsoft.com/office/drawing/2014/main" id="{F88A59FC-35FA-4A7F-9B5B-F31E28A46BEE}"/>
              </a:ext>
            </a:extLst>
          </p:cNvPr>
          <p:cNvPicPr>
            <a:picLocks noChangeAspect="1"/>
          </p:cNvPicPr>
          <p:nvPr/>
        </p:nvPicPr>
        <p:blipFill rotWithShape="1">
          <a:blip r:embed="rId2">
            <a:extLst>
              <a:ext uri="{28A0092B-C50C-407E-A947-70E740481C1C}">
                <a14:useLocalDpi xmlns:a14="http://schemas.microsoft.com/office/drawing/2010/main" val="0"/>
              </a:ext>
            </a:extLst>
          </a:blip>
          <a:srcRect l="4037" t="2365" r="7920" b="434"/>
          <a:stretch/>
        </p:blipFill>
        <p:spPr>
          <a:xfrm>
            <a:off x="2590800" y="179107"/>
            <a:ext cx="9601200" cy="666601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065693"/>
            <a:ext cx="4560358" cy="1049106"/>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Microsoft AL</a:t>
            </a:r>
            <a:br>
              <a:rPr lang="de-DE" sz="2600" noProof="1"/>
            </a:br>
            <a:r>
              <a:rPr lang="de-DE" sz="2400" dirty="0">
                <a:solidFill>
                  <a:schemeClr val="accent5"/>
                </a:solidFill>
                <a:latin typeface="Calibri" pitchFamily="34" charset="0"/>
                <a:cs typeface="Calibri" pitchFamily="34" charset="0"/>
              </a:rPr>
              <a:t>Modern API</a:t>
            </a:r>
            <a:endParaRPr lang="de-DE" dirty="0"/>
          </a:p>
        </p:txBody>
      </p:sp>
    </p:spTree>
    <p:extLst>
      <p:ext uri="{BB962C8B-B14F-4D97-AF65-F5344CB8AC3E}">
        <p14:creationId xmlns:p14="http://schemas.microsoft.com/office/powerpoint/2010/main" val="2800408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Business Central </a:t>
            </a:r>
            <a:br>
              <a:rPr lang="en-US" dirty="0"/>
            </a:br>
            <a:r>
              <a:rPr lang="en-US" i="1" dirty="0"/>
              <a:t>Navigation Properties</a:t>
            </a:r>
          </a:p>
        </p:txBody>
      </p:sp>
      <p:sp>
        <p:nvSpPr>
          <p:cNvPr id="2" name="Textplatzhalter 1">
            <a:extLst>
              <a:ext uri="{FF2B5EF4-FFF2-40B4-BE49-F238E27FC236}">
                <a16:creationId xmlns:a16="http://schemas.microsoft.com/office/drawing/2014/main" id="{9F3A2215-10A2-431C-8501-7B5480E73558}"/>
              </a:ext>
            </a:extLst>
          </p:cNvPr>
          <p:cNvSpPr>
            <a:spLocks noGrp="1"/>
          </p:cNvSpPr>
          <p:nvPr>
            <p:ph type="body" sz="quarter" idx="10"/>
          </p:nvPr>
        </p:nvSpPr>
        <p:spPr/>
        <p:txBody>
          <a:bodyPr/>
          <a:lstStyle/>
          <a:p>
            <a:endParaRPr lang="de-DE" dirty="0"/>
          </a:p>
          <a:p>
            <a:endParaRPr lang="de-DE" dirty="0"/>
          </a:p>
        </p:txBody>
      </p:sp>
      <p:pic>
        <p:nvPicPr>
          <p:cNvPr id="3" name="Picture 2">
            <a:extLst>
              <a:ext uri="{FF2B5EF4-FFF2-40B4-BE49-F238E27FC236}">
                <a16:creationId xmlns:a16="http://schemas.microsoft.com/office/drawing/2014/main" id="{7D719D2D-420B-4DC1-A119-6A1EFE33AD08}"/>
              </a:ext>
            </a:extLst>
          </p:cNvPr>
          <p:cNvPicPr>
            <a:picLocks noChangeAspect="1"/>
          </p:cNvPicPr>
          <p:nvPr/>
        </p:nvPicPr>
        <p:blipFill>
          <a:blip r:embed="rId3"/>
          <a:stretch>
            <a:fillRect/>
          </a:stretch>
        </p:blipFill>
        <p:spPr>
          <a:xfrm>
            <a:off x="359999" y="1266511"/>
            <a:ext cx="11255745" cy="4362764"/>
          </a:xfrm>
          <a:prstGeom prst="rect">
            <a:avLst/>
          </a:prstGeom>
        </p:spPr>
      </p:pic>
      <p:sp>
        <p:nvSpPr>
          <p:cNvPr id="4" name="Rectangle 3">
            <a:extLst>
              <a:ext uri="{FF2B5EF4-FFF2-40B4-BE49-F238E27FC236}">
                <a16:creationId xmlns:a16="http://schemas.microsoft.com/office/drawing/2014/main" id="{E627E947-7B69-4C52-9AEE-0AF2431AC081}"/>
              </a:ext>
            </a:extLst>
          </p:cNvPr>
          <p:cNvSpPr/>
          <p:nvPr/>
        </p:nvSpPr>
        <p:spPr>
          <a:xfrm>
            <a:off x="359999" y="5917275"/>
            <a:ext cx="3862852" cy="363946"/>
          </a:xfrm>
          <a:prstGeom prst="rect">
            <a:avLst/>
          </a:prstGeom>
        </p:spPr>
        <p:txBody>
          <a:bodyPr wrap="none">
            <a:spAutoFit/>
          </a:bodyPr>
          <a:lstStyle/>
          <a:p>
            <a:r>
              <a:rPr lang="da-DK" dirty="0">
                <a:solidFill>
                  <a:srgbClr val="505050"/>
                </a:solidFill>
                <a:latin typeface="OpenSans"/>
              </a:rPr>
              <a:t>/</a:t>
            </a:r>
            <a:r>
              <a:rPr lang="da-DK" dirty="0" err="1">
                <a:solidFill>
                  <a:srgbClr val="505050"/>
                </a:solidFill>
                <a:latin typeface="OpenSans"/>
              </a:rPr>
              <a:t>salesOrders</a:t>
            </a:r>
            <a:r>
              <a:rPr lang="da-DK" dirty="0">
                <a:solidFill>
                  <a:srgbClr val="505050"/>
                </a:solidFill>
                <a:latin typeface="OpenSans"/>
              </a:rPr>
              <a:t>(</a:t>
            </a:r>
            <a:r>
              <a:rPr lang="da-DK" dirty="0">
                <a:latin typeface="OpenSans"/>
              </a:rPr>
              <a:t>{{</a:t>
            </a:r>
            <a:r>
              <a:rPr lang="da-DK" dirty="0" err="1">
                <a:latin typeface="OpenSans"/>
              </a:rPr>
              <a:t>salesOrderId</a:t>
            </a:r>
            <a:r>
              <a:rPr lang="da-DK" dirty="0">
                <a:latin typeface="OpenSans"/>
              </a:rPr>
              <a:t>}}</a:t>
            </a:r>
            <a:r>
              <a:rPr lang="da-DK" dirty="0">
                <a:solidFill>
                  <a:srgbClr val="505050"/>
                </a:solidFill>
                <a:latin typeface="OpenSans"/>
              </a:rPr>
              <a:t>)/</a:t>
            </a:r>
            <a:r>
              <a:rPr lang="da-DK" dirty="0" err="1">
                <a:solidFill>
                  <a:srgbClr val="505050"/>
                </a:solidFill>
                <a:latin typeface="OpenSans"/>
              </a:rPr>
              <a:t>customer</a:t>
            </a:r>
            <a:endParaRPr lang="da-DK" dirty="0"/>
          </a:p>
        </p:txBody>
      </p:sp>
    </p:spTree>
    <p:extLst>
      <p:ext uri="{BB962C8B-B14F-4D97-AF65-F5344CB8AC3E}">
        <p14:creationId xmlns:p14="http://schemas.microsoft.com/office/powerpoint/2010/main" val="249428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Business Central </a:t>
            </a:r>
            <a:br>
              <a:rPr lang="en-US" dirty="0"/>
            </a:br>
            <a:r>
              <a:rPr lang="en-US" i="1" dirty="0"/>
              <a:t>/api Structure</a:t>
            </a:r>
          </a:p>
        </p:txBody>
      </p:sp>
      <p:sp>
        <p:nvSpPr>
          <p:cNvPr id="6" name="Text Placeholder 5"/>
          <p:cNvSpPr>
            <a:spLocks noGrp="1"/>
          </p:cNvSpPr>
          <p:nvPr>
            <p:ph type="body" sz="quarter" idx="10"/>
          </p:nvPr>
        </p:nvSpPr>
        <p:spPr/>
        <p:txBody>
          <a:bodyPr/>
          <a:lstStyle/>
          <a:p>
            <a:r>
              <a:rPr lang="en-US" dirty="0"/>
              <a:t>@</a:t>
            </a:r>
            <a:r>
              <a:rPr lang="en-US" dirty="0" err="1"/>
              <a:t>odata.etag</a:t>
            </a:r>
            <a:r>
              <a:rPr lang="en-US" dirty="0"/>
              <a:t> </a:t>
            </a:r>
          </a:p>
          <a:p>
            <a:r>
              <a:rPr lang="en-US" dirty="0"/>
              <a:t>id (GUID)</a:t>
            </a:r>
          </a:p>
          <a:p>
            <a:r>
              <a:rPr lang="en-US" dirty="0" err="1"/>
              <a:t>lastModifiedDateTime</a:t>
            </a:r>
            <a:endParaRPr lang="en-US" dirty="0"/>
          </a:p>
          <a:p>
            <a:r>
              <a:rPr lang="en-US" dirty="0"/>
              <a:t>Lower camel casing</a:t>
            </a:r>
          </a:p>
          <a:p>
            <a:r>
              <a:rPr lang="en-US" dirty="0"/>
              <a:t>Complex Types</a:t>
            </a:r>
          </a:p>
        </p:txBody>
      </p:sp>
      <p:sp>
        <p:nvSpPr>
          <p:cNvPr id="4" name="Text Placeholder 4">
            <a:extLst>
              <a:ext uri="{FF2B5EF4-FFF2-40B4-BE49-F238E27FC236}">
                <a16:creationId xmlns:a16="http://schemas.microsoft.com/office/drawing/2014/main" id="{0D04F3E4-3BE8-4DAA-91C6-2155ABD0FBEC}"/>
              </a:ext>
            </a:extLst>
          </p:cNvPr>
          <p:cNvSpPr txBox="1">
            <a:spLocks/>
          </p:cNvSpPr>
          <p:nvPr/>
        </p:nvSpPr>
        <p:spPr>
          <a:xfrm>
            <a:off x="2971800" y="1152001"/>
            <a:ext cx="9398369" cy="5590467"/>
          </a:xfrm>
          <a:prstGeom prst="rect">
            <a:avLst/>
          </a:prstGeom>
        </p:spPr>
        <p:txBody>
          <a:bodyPr vert="horz" wrap="square" lIns="179285" tIns="143428" rIns="179285" bIns="143428"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4000" b="0" i="0" kern="1200" spc="0" baseline="0">
                <a:gradFill>
                  <a:gsLst>
                    <a:gs pos="6936">
                      <a:schemeClr val="tx2"/>
                    </a:gs>
                    <a:gs pos="19000">
                      <a:schemeClr val="tx2"/>
                    </a:gs>
                  </a:gsLst>
                  <a:lin ang="5400000" scaled="0"/>
                </a:gradFill>
                <a:latin typeface="+mj-lt"/>
                <a:ea typeface="Segoe UI" charset="0"/>
                <a:cs typeface="Segoe UI" charset="0"/>
              </a:defRPr>
            </a:lvl1pPr>
            <a:lvl2pPr marL="0" marR="0" indent="0" algn="l" defTabSz="914367" rtl="0" eaLnBrk="1" fontAlgn="auto" latinLnBrk="0" hangingPunct="1">
              <a:lnSpc>
                <a:spcPct val="90000"/>
              </a:lnSpc>
              <a:spcBef>
                <a:spcPct val="20000"/>
              </a:spcBef>
              <a:spcAft>
                <a:spcPts val="0"/>
              </a:spcAft>
              <a:buClrTx/>
              <a:buSzPct val="90000"/>
              <a:buFontTx/>
              <a:buNone/>
              <a:tabLst/>
              <a:defRPr sz="2000" kern="1200" spc="0" baseline="0">
                <a:gradFill>
                  <a:gsLst>
                    <a:gs pos="15029">
                      <a:schemeClr val="tx1"/>
                    </a:gs>
                    <a:gs pos="21538">
                      <a:schemeClr val="tx1"/>
                    </a:gs>
                  </a:gsLst>
                  <a:lin ang="5400000" scaled="0"/>
                </a:gradFill>
                <a:latin typeface="+mn-lt"/>
                <a:ea typeface="+mn-ea"/>
                <a:cs typeface="+mn-cs"/>
              </a:defRPr>
            </a:lvl2pPr>
            <a:lvl3pPr marL="2286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3pPr>
            <a:lvl4pPr marL="4572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4pPr>
            <a:lvl5pPr marL="6858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72" dirty="0">
                <a:solidFill>
                  <a:schemeClr val="accent6">
                    <a:lumMod val="10000"/>
                  </a:schemeClr>
                </a:solidFill>
                <a:latin typeface="Consolas" panose="020B0609020204030204" pitchFamily="49" charset="0"/>
              </a:rPr>
              <a:t> {            </a:t>
            </a:r>
          </a:p>
          <a:p>
            <a:r>
              <a:rPr lang="en-US" sz="1372" dirty="0">
                <a:solidFill>
                  <a:schemeClr val="accent6">
                    <a:lumMod val="10000"/>
                  </a:schemeClr>
                </a:solidFill>
                <a:latin typeface="Consolas" panose="020B0609020204030204" pitchFamily="49" charset="0"/>
              </a:rPr>
              <a:t>     "@odata.etag": "W/</a:t>
            </a:r>
            <a:r>
              <a:rPr lang="en-US" sz="1372" b="1" dirty="0">
                <a:solidFill>
                  <a:srgbClr val="FF0000"/>
                </a:solidFill>
                <a:latin typeface="Consolas" panose="020B0609020204030204" pitchFamily="49" charset="0"/>
              </a:rPr>
              <a:t>\"JzI4O0d3QUFBQUo3QkRFQU1BQXdBREFBQUFBQUFBPT03OzEzMjM2NTUwOyc=\"</a:t>
            </a:r>
            <a:r>
              <a:rPr lang="en-US" sz="1372" dirty="0">
                <a:solidFill>
                  <a:schemeClr val="accent6">
                    <a:lumMod val="10000"/>
                  </a:schemeClr>
                </a:solidFill>
                <a:latin typeface="Consolas" panose="020B0609020204030204" pitchFamily="49" charset="0"/>
              </a:rPr>
              <a:t>",</a:t>
            </a:r>
          </a:p>
          <a:p>
            <a:r>
              <a:rPr lang="en-US" sz="1372" dirty="0">
                <a:solidFill>
                  <a:schemeClr val="accent6">
                    <a:lumMod val="10000"/>
                  </a:schemeClr>
                </a:solidFill>
                <a:latin typeface="Consolas" panose="020B0609020204030204" pitchFamily="49" charset="0"/>
              </a:rPr>
              <a:t>     "id": "5b0b9c1c-312d-4809-96b2-056690a11057", 	</a:t>
            </a:r>
          </a:p>
          <a:p>
            <a:r>
              <a:rPr lang="en-US" sz="1372" dirty="0">
                <a:solidFill>
                  <a:schemeClr val="accent6">
                    <a:lumMod val="10000"/>
                  </a:schemeClr>
                </a:solidFill>
                <a:latin typeface="Consolas" panose="020B0609020204030204" pitchFamily="49" charset="0"/>
              </a:rPr>
              <a:t>     "number": "1000",            </a:t>
            </a:r>
          </a:p>
          <a:p>
            <a:r>
              <a:rPr lang="en-US" sz="1372" dirty="0">
                <a:solidFill>
                  <a:schemeClr val="accent6">
                    <a:lumMod val="10000"/>
                  </a:schemeClr>
                </a:solidFill>
                <a:latin typeface="Consolas" panose="020B0609020204030204" pitchFamily="49" charset="0"/>
              </a:rPr>
              <a:t>     "displayName": "General Landscaping",            </a:t>
            </a:r>
          </a:p>
          <a:p>
            <a:r>
              <a:rPr lang="en-US" sz="1372" dirty="0">
                <a:solidFill>
                  <a:schemeClr val="accent6">
                    <a:lumMod val="10000"/>
                  </a:schemeClr>
                </a:solidFill>
                <a:latin typeface="Consolas" panose="020B0609020204030204" pitchFamily="49" charset="0"/>
              </a:rPr>
              <a:t>     "type": "Service",            </a:t>
            </a:r>
          </a:p>
          <a:p>
            <a:r>
              <a:rPr lang="en-US" sz="1372" dirty="0">
                <a:solidFill>
                  <a:schemeClr val="accent6">
                    <a:lumMod val="10000"/>
                  </a:schemeClr>
                </a:solidFill>
                <a:latin typeface="Consolas" panose="020B0609020204030204" pitchFamily="49" charset="0"/>
              </a:rPr>
              <a:t>     "blocked": false,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baseUnitOfMeasure</a:t>
            </a:r>
            <a:r>
              <a:rPr lang="en-US" sz="1372" dirty="0">
                <a:solidFill>
                  <a:schemeClr val="accent6">
                    <a:lumMod val="10000"/>
                  </a:schemeClr>
                </a:solidFill>
                <a:latin typeface="Consolas" panose="020B0609020204030204" pitchFamily="49" charset="0"/>
              </a:rPr>
              <a:t>": </a:t>
            </a:r>
          </a:p>
          <a:p>
            <a:r>
              <a:rPr lang="en-US" sz="1372" dirty="0">
                <a:solidFill>
                  <a:schemeClr val="accent6">
                    <a:lumMod val="10000"/>
                  </a:schemeClr>
                </a:solidFill>
                <a:latin typeface="Consolas" panose="020B0609020204030204" pitchFamily="49" charset="0"/>
              </a:rPr>
              <a:t>	{                </a:t>
            </a:r>
          </a:p>
          <a:p>
            <a:r>
              <a:rPr lang="en-US" sz="1372" dirty="0">
                <a:solidFill>
                  <a:schemeClr val="accent6">
                    <a:lumMod val="10000"/>
                  </a:schemeClr>
                </a:solidFill>
                <a:latin typeface="Consolas" panose="020B0609020204030204" pitchFamily="49" charset="0"/>
              </a:rPr>
              <a:t>	     "code": "HOUR",                </a:t>
            </a:r>
          </a:p>
          <a:p>
            <a:r>
              <a:rPr lang="en-US" sz="1372" dirty="0">
                <a:solidFill>
                  <a:schemeClr val="accent6">
                    <a:lumMod val="10000"/>
                  </a:schemeClr>
                </a:solidFill>
                <a:latin typeface="Consolas" panose="020B0609020204030204" pitchFamily="49" charset="0"/>
              </a:rPr>
              <a:t>	     "displayName": "Hour",                </a:t>
            </a:r>
          </a:p>
          <a:p>
            <a:r>
              <a:rPr lang="en-US" sz="1372" dirty="0">
                <a:solidFill>
                  <a:schemeClr val="accent6">
                    <a:lumMod val="10000"/>
                  </a:schemeClr>
                </a:solidFill>
                <a:latin typeface="Consolas" panose="020B0609020204030204" pitchFamily="49" charset="0"/>
              </a:rPr>
              <a:t>	     "symbol": null,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unitConversion</a:t>
            </a:r>
            <a:r>
              <a:rPr lang="en-US" sz="1372" dirty="0">
                <a:solidFill>
                  <a:schemeClr val="accent6">
                    <a:lumMod val="10000"/>
                  </a:schemeClr>
                </a:solidFill>
                <a:latin typeface="Consolas" panose="020B0609020204030204" pitchFamily="49" charset="0"/>
              </a:rPr>
              <a:t>": null            </a:t>
            </a:r>
          </a:p>
          <a:p>
            <a:r>
              <a:rPr lang="en-US" sz="1372" dirty="0">
                <a:solidFill>
                  <a:schemeClr val="accent6">
                    <a:lumMod val="10000"/>
                  </a:schemeClr>
                </a:solidFill>
                <a:latin typeface="Consolas" panose="020B0609020204030204" pitchFamily="49" charset="0"/>
              </a:rPr>
              <a:t>	},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gtin</a:t>
            </a:r>
            <a:r>
              <a:rPr lang="en-US" sz="1372" dirty="0">
                <a:solidFill>
                  <a:schemeClr val="accent6">
                    <a:lumMod val="10000"/>
                  </a:schemeClr>
                </a:solidFill>
                <a:latin typeface="Consolas" panose="020B0609020204030204" pitchFamily="49" charset="0"/>
              </a:rPr>
              <a:t>": "",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itemCategory</a:t>
            </a:r>
            <a:r>
              <a:rPr lang="en-US" sz="1372" dirty="0">
                <a:solidFill>
                  <a:schemeClr val="accent6">
                    <a:lumMod val="10000"/>
                  </a:schemeClr>
                </a:solidFill>
                <a:latin typeface="Consolas" panose="020B0609020204030204" pitchFamily="49" charset="0"/>
              </a:rPr>
              <a:t>": null,            </a:t>
            </a:r>
          </a:p>
          <a:p>
            <a:r>
              <a:rPr lang="en-US" sz="1372" dirty="0">
                <a:solidFill>
                  <a:schemeClr val="accent6">
                    <a:lumMod val="10000"/>
                  </a:schemeClr>
                </a:solidFill>
                <a:latin typeface="Consolas" panose="020B0609020204030204" pitchFamily="49" charset="0"/>
              </a:rPr>
              <a:t>     "inventory": -52,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unitPrice</a:t>
            </a:r>
            <a:r>
              <a:rPr lang="en-US" sz="1372" dirty="0">
                <a:solidFill>
                  <a:schemeClr val="accent6">
                    <a:lumMod val="10000"/>
                  </a:schemeClr>
                </a:solidFill>
                <a:latin typeface="Consolas" panose="020B0609020204030204" pitchFamily="49" charset="0"/>
              </a:rPr>
              <a:t>": 50,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priceIncludesTax</a:t>
            </a:r>
            <a:r>
              <a:rPr lang="en-US" sz="1372" dirty="0">
                <a:solidFill>
                  <a:schemeClr val="accent6">
                    <a:lumMod val="10000"/>
                  </a:schemeClr>
                </a:solidFill>
                <a:latin typeface="Consolas" panose="020B0609020204030204" pitchFamily="49" charset="0"/>
              </a:rPr>
              <a:t>": false,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unitCost</a:t>
            </a:r>
            <a:r>
              <a:rPr lang="en-US" sz="1372" dirty="0">
                <a:solidFill>
                  <a:schemeClr val="accent6">
                    <a:lumMod val="10000"/>
                  </a:schemeClr>
                </a:solidFill>
                <a:latin typeface="Consolas" panose="020B0609020204030204" pitchFamily="49" charset="0"/>
              </a:rPr>
              <a:t>": 27,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taxGroupCode</a:t>
            </a:r>
            <a:r>
              <a:rPr lang="en-US" sz="1372" dirty="0">
                <a:solidFill>
                  <a:schemeClr val="accent6">
                    <a:lumMod val="10000"/>
                  </a:schemeClr>
                </a:solidFill>
                <a:latin typeface="Consolas" panose="020B0609020204030204" pitchFamily="49" charset="0"/>
              </a:rPr>
              <a:t>": "LABOR",            </a:t>
            </a:r>
          </a:p>
          <a:p>
            <a:r>
              <a:rPr lang="en-US" sz="1372" dirty="0">
                <a:solidFill>
                  <a:schemeClr val="accent6">
                    <a:lumMod val="10000"/>
                  </a:schemeClr>
                </a:solidFill>
                <a:latin typeface="Consolas" panose="020B0609020204030204" pitchFamily="49" charset="0"/>
              </a:rPr>
              <a:t>     "</a:t>
            </a:r>
            <a:r>
              <a:rPr lang="en-US" sz="1372" dirty="0" err="1">
                <a:solidFill>
                  <a:schemeClr val="accent6">
                    <a:lumMod val="10000"/>
                  </a:schemeClr>
                </a:solidFill>
                <a:latin typeface="Consolas" panose="020B0609020204030204" pitchFamily="49" charset="0"/>
              </a:rPr>
              <a:t>lastModifiedDateTime</a:t>
            </a:r>
            <a:r>
              <a:rPr lang="en-US" sz="1372" dirty="0">
                <a:solidFill>
                  <a:schemeClr val="accent6">
                    <a:lumMod val="10000"/>
                  </a:schemeClr>
                </a:solidFill>
                <a:latin typeface="Consolas" panose="020B0609020204030204" pitchFamily="49" charset="0"/>
              </a:rPr>
              <a:t>": "2017-08-29T18:51:23.17Z"        </a:t>
            </a:r>
          </a:p>
          <a:p>
            <a:r>
              <a:rPr lang="en-US" sz="1372" dirty="0">
                <a:solidFill>
                  <a:schemeClr val="accent6">
                    <a:lumMod val="10000"/>
                  </a:schemeClr>
                </a:solidFill>
                <a:latin typeface="Consolas" panose="020B0609020204030204" pitchFamily="49" charset="0"/>
              </a:rPr>
              <a:t>}</a:t>
            </a:r>
          </a:p>
        </p:txBody>
      </p:sp>
    </p:spTree>
    <p:extLst>
      <p:ext uri="{BB962C8B-B14F-4D97-AF65-F5344CB8AC3E}">
        <p14:creationId xmlns:p14="http://schemas.microsoft.com/office/powerpoint/2010/main" val="324952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Business Central</a:t>
            </a:r>
            <a:br>
              <a:rPr lang="en-US" dirty="0"/>
            </a:br>
            <a:r>
              <a:rPr lang="en-US" i="1" dirty="0"/>
              <a:t>Deep Insert</a:t>
            </a:r>
          </a:p>
        </p:txBody>
      </p:sp>
      <p:sp>
        <p:nvSpPr>
          <p:cNvPr id="6" name="Text Placeholder 5"/>
          <p:cNvSpPr>
            <a:spLocks noGrp="1"/>
          </p:cNvSpPr>
          <p:nvPr>
            <p:ph type="body" sz="quarter" idx="10"/>
          </p:nvPr>
        </p:nvSpPr>
        <p:spPr/>
        <p:txBody>
          <a:bodyPr/>
          <a:lstStyle/>
          <a:p>
            <a:r>
              <a:rPr lang="en-US" dirty="0"/>
              <a:t>Enables creating a tree of related entities in one request</a:t>
            </a:r>
          </a:p>
          <a:p>
            <a:pPr lvl="1"/>
            <a:endParaRPr lang="en-US" dirty="0"/>
          </a:p>
        </p:txBody>
      </p:sp>
      <p:sp>
        <p:nvSpPr>
          <p:cNvPr id="5" name="Text Placeholder 4">
            <a:extLst>
              <a:ext uri="{FF2B5EF4-FFF2-40B4-BE49-F238E27FC236}">
                <a16:creationId xmlns:a16="http://schemas.microsoft.com/office/drawing/2014/main" id="{303033B2-FB45-411E-BB95-F939A63590F6}"/>
              </a:ext>
            </a:extLst>
          </p:cNvPr>
          <p:cNvSpPr txBox="1">
            <a:spLocks/>
          </p:cNvSpPr>
          <p:nvPr/>
        </p:nvSpPr>
        <p:spPr>
          <a:xfrm>
            <a:off x="269241" y="2793668"/>
            <a:ext cx="11653522" cy="3216402"/>
          </a:xfrm>
          <a:prstGeom prst="rect">
            <a:avLst/>
          </a:prstGeom>
        </p:spPr>
        <p:txBody>
          <a:bodyPr vert="horz" wrap="square" lIns="179285" tIns="143428" rIns="179285" bIns="143428"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4000" b="0" i="0" kern="1200" spc="0" baseline="0">
                <a:gradFill>
                  <a:gsLst>
                    <a:gs pos="6936">
                      <a:schemeClr val="tx2"/>
                    </a:gs>
                    <a:gs pos="19000">
                      <a:schemeClr val="tx2"/>
                    </a:gs>
                  </a:gsLst>
                  <a:lin ang="5400000" scaled="0"/>
                </a:gradFill>
                <a:latin typeface="+mj-lt"/>
                <a:ea typeface="Segoe UI" charset="0"/>
                <a:cs typeface="Segoe UI" charset="0"/>
              </a:defRPr>
            </a:lvl1pPr>
            <a:lvl2pPr marL="0" marR="0" indent="0" algn="l" defTabSz="914367" rtl="0" eaLnBrk="1" fontAlgn="auto" latinLnBrk="0" hangingPunct="1">
              <a:lnSpc>
                <a:spcPct val="90000"/>
              </a:lnSpc>
              <a:spcBef>
                <a:spcPct val="20000"/>
              </a:spcBef>
              <a:spcAft>
                <a:spcPts val="0"/>
              </a:spcAft>
              <a:buClrTx/>
              <a:buSzPct val="90000"/>
              <a:buFontTx/>
              <a:buNone/>
              <a:tabLst/>
              <a:defRPr sz="2000" kern="1200" spc="0" baseline="0">
                <a:gradFill>
                  <a:gsLst>
                    <a:gs pos="15029">
                      <a:schemeClr val="tx1"/>
                    </a:gs>
                    <a:gs pos="21538">
                      <a:schemeClr val="tx1"/>
                    </a:gs>
                  </a:gsLst>
                  <a:lin ang="5400000" scaled="0"/>
                </a:gradFill>
                <a:latin typeface="+mn-lt"/>
                <a:ea typeface="+mn-ea"/>
                <a:cs typeface="+mn-cs"/>
              </a:defRPr>
            </a:lvl2pPr>
            <a:lvl3pPr marL="2286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3pPr>
            <a:lvl4pPr marL="4572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4pPr>
            <a:lvl5pPr marL="68580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5029">
                      <a:schemeClr val="tx1"/>
                    </a:gs>
                    <a:gs pos="21538">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961" dirty="0">
                <a:solidFill>
                  <a:schemeClr val="tx1"/>
                </a:solidFill>
                <a:latin typeface="Consolas" panose="020B0609020204030204" pitchFamily="49" charset="0"/>
              </a:rPr>
              <a:t> {</a:t>
            </a:r>
          </a:p>
          <a:p>
            <a:r>
              <a:rPr lang="en-US" sz="1961" dirty="0">
                <a:solidFill>
                  <a:schemeClr val="tx1"/>
                </a:solidFill>
                <a:latin typeface="Consolas" panose="020B0609020204030204" pitchFamily="49" charset="0"/>
              </a:rPr>
              <a:t>      "</a:t>
            </a:r>
            <a:r>
              <a:rPr lang="en-US" sz="1961" dirty="0" err="1">
                <a:solidFill>
                  <a:schemeClr val="tx1"/>
                </a:solidFill>
                <a:latin typeface="Consolas" panose="020B0609020204030204" pitchFamily="49" charset="0"/>
              </a:rPr>
              <a:t>invoiceDate</a:t>
            </a:r>
            <a:r>
              <a:rPr lang="en-US" sz="1961" dirty="0">
                <a:solidFill>
                  <a:schemeClr val="tx1"/>
                </a:solidFill>
                <a:latin typeface="Consolas" panose="020B0609020204030204" pitchFamily="49" charset="0"/>
              </a:rPr>
              <a:t>": "2016-07-26",</a:t>
            </a:r>
          </a:p>
          <a:p>
            <a:r>
              <a:rPr lang="en-US" sz="1961" dirty="0">
                <a:solidFill>
                  <a:schemeClr val="tx1"/>
                </a:solidFill>
                <a:latin typeface="Consolas" panose="020B0609020204030204" pitchFamily="49" charset="0"/>
              </a:rPr>
              <a:t>      "</a:t>
            </a:r>
            <a:r>
              <a:rPr lang="en-US" sz="1961" dirty="0" err="1">
                <a:solidFill>
                  <a:schemeClr val="tx1"/>
                </a:solidFill>
                <a:latin typeface="Consolas" panose="020B0609020204030204" pitchFamily="49" charset="0"/>
              </a:rPr>
              <a:t>dueDate</a:t>
            </a:r>
            <a:r>
              <a:rPr lang="en-US" sz="1961" dirty="0">
                <a:solidFill>
                  <a:schemeClr val="tx1"/>
                </a:solidFill>
                <a:latin typeface="Consolas" panose="020B0609020204030204" pitchFamily="49" charset="0"/>
              </a:rPr>
              <a:t>": "2016-08-26",</a:t>
            </a:r>
          </a:p>
          <a:p>
            <a:r>
              <a:rPr lang="en-US" sz="1961" dirty="0">
                <a:solidFill>
                  <a:schemeClr val="tx1"/>
                </a:solidFill>
                <a:latin typeface="Consolas" panose="020B0609020204030204" pitchFamily="49" charset="0"/>
              </a:rPr>
              <a:t>      "</a:t>
            </a:r>
            <a:r>
              <a:rPr lang="en-US" sz="1961" dirty="0" err="1">
                <a:solidFill>
                  <a:schemeClr val="tx1"/>
                </a:solidFill>
                <a:latin typeface="Consolas" panose="020B0609020204030204" pitchFamily="49" charset="0"/>
              </a:rPr>
              <a:t>customerId</a:t>
            </a:r>
            <a:r>
              <a:rPr lang="en-US" sz="1961" dirty="0">
                <a:solidFill>
                  <a:schemeClr val="tx1"/>
                </a:solidFill>
                <a:latin typeface="Consolas" panose="020B0609020204030204" pitchFamily="49" charset="0"/>
              </a:rPr>
              <a:t>": "653053b1-d580-4102-845f-00df29a77e1e",</a:t>
            </a:r>
          </a:p>
          <a:p>
            <a:r>
              <a:rPr lang="en-US" sz="1961" dirty="0">
                <a:solidFill>
                  <a:schemeClr val="tx1"/>
                </a:solidFill>
                <a:latin typeface="Consolas" panose="020B0609020204030204" pitchFamily="49" charset="0"/>
              </a:rPr>
              <a:t>      </a:t>
            </a:r>
            <a:r>
              <a:rPr lang="en-US" sz="1961" b="1" dirty="0">
                <a:solidFill>
                  <a:schemeClr val="tx1"/>
                </a:solidFill>
                <a:latin typeface="Consolas" panose="020B0609020204030204" pitchFamily="49" charset="0"/>
              </a:rPr>
              <a:t>"</a:t>
            </a:r>
            <a:r>
              <a:rPr lang="en-US" sz="1961" b="1" dirty="0" err="1">
                <a:solidFill>
                  <a:schemeClr val="tx1"/>
                </a:solidFill>
                <a:latin typeface="Consolas" panose="020B0609020204030204" pitchFamily="49" charset="0"/>
              </a:rPr>
              <a:t>salesInvoiceLines</a:t>
            </a:r>
            <a:r>
              <a:rPr lang="en-US" sz="1961" b="1" dirty="0">
                <a:solidFill>
                  <a:schemeClr val="tx1"/>
                </a:solidFill>
                <a:latin typeface="Consolas" panose="020B0609020204030204" pitchFamily="49" charset="0"/>
              </a:rPr>
              <a:t>" : [</a:t>
            </a:r>
          </a:p>
          <a:p>
            <a:r>
              <a:rPr lang="en-US" sz="1961" b="1" dirty="0">
                <a:solidFill>
                  <a:schemeClr val="tx1"/>
                </a:solidFill>
                <a:latin typeface="Consolas" panose="020B0609020204030204" pitchFamily="49" charset="0"/>
              </a:rPr>
              <a:t>               {"itemId":"5b0b9c1c-312d-4809-96b2-056690a11057", "quantity": 4},</a:t>
            </a:r>
          </a:p>
          <a:p>
            <a:r>
              <a:rPr lang="en-US" sz="1961" b="1" dirty="0">
                <a:solidFill>
                  <a:schemeClr val="tx1"/>
                </a:solidFill>
                <a:latin typeface="Consolas" panose="020B0609020204030204" pitchFamily="49" charset="0"/>
              </a:rPr>
              <a:t>               {"itemId":"ad7220e5-8149-4cf0-a1e6-07d2bbbf414c", "quantity": 1}</a:t>
            </a:r>
          </a:p>
          <a:p>
            <a:r>
              <a:rPr lang="en-US" sz="1961" b="1" dirty="0">
                <a:solidFill>
                  <a:schemeClr val="tx1"/>
                </a:solidFill>
                <a:latin typeface="Consolas" panose="020B0609020204030204" pitchFamily="49" charset="0"/>
              </a:rPr>
              <a:t>               ]</a:t>
            </a:r>
          </a:p>
          <a:p>
            <a:r>
              <a:rPr lang="en-US" sz="1961"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382523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Business Central</a:t>
            </a:r>
            <a:br>
              <a:rPr lang="en-US" dirty="0"/>
            </a:br>
            <a:r>
              <a:rPr lang="en-US" i="1" dirty="0"/>
              <a:t>Bound Actions</a:t>
            </a:r>
          </a:p>
        </p:txBody>
      </p:sp>
      <p:sp>
        <p:nvSpPr>
          <p:cNvPr id="6" name="Text Placeholder 5"/>
          <p:cNvSpPr>
            <a:spLocks noGrp="1"/>
          </p:cNvSpPr>
          <p:nvPr>
            <p:ph type="body" sz="quarter" idx="10"/>
          </p:nvPr>
        </p:nvSpPr>
        <p:spPr/>
        <p:txBody>
          <a:bodyPr/>
          <a:lstStyle/>
          <a:p>
            <a:r>
              <a:rPr lang="en-US" dirty="0"/>
              <a:t>Actions called through the API</a:t>
            </a:r>
          </a:p>
          <a:p>
            <a:pPr lvl="1"/>
            <a:r>
              <a:rPr lang="en-US" dirty="0"/>
              <a:t>Bound to an entity</a:t>
            </a:r>
          </a:p>
          <a:p>
            <a:pPr lvl="1"/>
            <a:r>
              <a:rPr lang="en-US" dirty="0"/>
              <a:t>Actions coming for /api endpoint</a:t>
            </a:r>
          </a:p>
          <a:p>
            <a:pPr lvl="1"/>
            <a:r>
              <a:rPr lang="en-US" dirty="0"/>
              <a:t>Can be created for ODataV4 </a:t>
            </a:r>
            <a:br>
              <a:rPr lang="en-US" dirty="0"/>
            </a:br>
            <a:r>
              <a:rPr lang="en-US" dirty="0"/>
              <a:t>web services </a:t>
            </a:r>
          </a:p>
          <a:p>
            <a:pPr lvl="1"/>
            <a:endParaRPr lang="en-US" dirty="0"/>
          </a:p>
          <a:p>
            <a:r>
              <a:rPr lang="en-US" dirty="0"/>
              <a:t>Method inside of API Page</a:t>
            </a:r>
          </a:p>
          <a:p>
            <a:pPr lvl="1"/>
            <a:r>
              <a:rPr lang="en-US" dirty="0"/>
              <a:t>Marked with Attribute “</a:t>
            </a:r>
            <a:r>
              <a:rPr lang="en-US" b="1" dirty="0" err="1"/>
              <a:t>ServiceEnabled</a:t>
            </a:r>
            <a:r>
              <a:rPr lang="en-US" dirty="0"/>
              <a:t>”</a:t>
            </a:r>
          </a:p>
          <a:p>
            <a:pPr lvl="1"/>
            <a:r>
              <a:rPr lang="en-US" dirty="0"/>
              <a:t>Data Exchange with </a:t>
            </a:r>
            <a:r>
              <a:rPr lang="en-US" b="1" dirty="0" err="1"/>
              <a:t>WebServiceActionContext</a:t>
            </a:r>
            <a:endParaRPr lang="en-US" b="1" dirty="0"/>
          </a:p>
          <a:p>
            <a:pPr lvl="1"/>
            <a:endParaRPr lang="en-US" dirty="0"/>
          </a:p>
          <a:p>
            <a:pPr lvl="1"/>
            <a:endParaRPr lang="en-US" dirty="0"/>
          </a:p>
          <a:p>
            <a:pPr lvl="1"/>
            <a:endParaRPr lang="en-US" dirty="0"/>
          </a:p>
          <a:p>
            <a:pPr lvl="1"/>
            <a:endParaRPr lang="en-US" dirty="0"/>
          </a:p>
          <a:p>
            <a:r>
              <a:rPr lang="en-US" dirty="0"/>
              <a:t>HTTP Call with </a:t>
            </a:r>
            <a:r>
              <a:rPr lang="en-US" b="1" dirty="0"/>
              <a:t>POST</a:t>
            </a:r>
          </a:p>
        </p:txBody>
      </p:sp>
      <p:pic>
        <p:nvPicPr>
          <p:cNvPr id="3" name="Picture 2">
            <a:extLst>
              <a:ext uri="{FF2B5EF4-FFF2-40B4-BE49-F238E27FC236}">
                <a16:creationId xmlns:a16="http://schemas.microsoft.com/office/drawing/2014/main" id="{98F5422E-658F-4FC9-81A3-35809F69172B}"/>
              </a:ext>
            </a:extLst>
          </p:cNvPr>
          <p:cNvPicPr>
            <a:picLocks noChangeAspect="1"/>
          </p:cNvPicPr>
          <p:nvPr/>
        </p:nvPicPr>
        <p:blipFill rotWithShape="1">
          <a:blip r:embed="rId3"/>
          <a:srcRect r="32220"/>
          <a:stretch/>
        </p:blipFill>
        <p:spPr>
          <a:xfrm>
            <a:off x="5676688" y="1440000"/>
            <a:ext cx="6149312" cy="4208175"/>
          </a:xfrm>
          <a:prstGeom prst="rect">
            <a:avLst/>
          </a:prstGeom>
        </p:spPr>
      </p:pic>
      <p:pic>
        <p:nvPicPr>
          <p:cNvPr id="2" name="Grafik 1">
            <a:extLst>
              <a:ext uri="{FF2B5EF4-FFF2-40B4-BE49-F238E27FC236}">
                <a16:creationId xmlns:a16="http://schemas.microsoft.com/office/drawing/2014/main" id="{0DDBA762-FA34-44A7-A923-4860056C95C1}"/>
              </a:ext>
            </a:extLst>
          </p:cNvPr>
          <p:cNvPicPr>
            <a:picLocks noChangeAspect="1"/>
          </p:cNvPicPr>
          <p:nvPr/>
        </p:nvPicPr>
        <p:blipFill>
          <a:blip r:embed="rId4"/>
          <a:stretch>
            <a:fillRect/>
          </a:stretch>
        </p:blipFill>
        <p:spPr>
          <a:xfrm>
            <a:off x="360000" y="4402025"/>
            <a:ext cx="5123809" cy="504762"/>
          </a:xfrm>
          <a:prstGeom prst="rect">
            <a:avLst/>
          </a:prstGeom>
          <a:ln>
            <a:solidFill>
              <a:schemeClr val="accent1"/>
            </a:solidFill>
          </a:ln>
        </p:spPr>
      </p:pic>
      <p:pic>
        <p:nvPicPr>
          <p:cNvPr id="5" name="Grafik 4">
            <a:extLst>
              <a:ext uri="{FF2B5EF4-FFF2-40B4-BE49-F238E27FC236}">
                <a16:creationId xmlns:a16="http://schemas.microsoft.com/office/drawing/2014/main" id="{80DD9D4C-B246-41CB-A689-16B97D90972E}"/>
              </a:ext>
            </a:extLst>
          </p:cNvPr>
          <p:cNvPicPr>
            <a:picLocks noChangeAspect="1"/>
          </p:cNvPicPr>
          <p:nvPr/>
        </p:nvPicPr>
        <p:blipFill rotWithShape="1">
          <a:blip r:embed="rId5"/>
          <a:srcRect b="42751"/>
          <a:stretch/>
        </p:blipFill>
        <p:spPr>
          <a:xfrm>
            <a:off x="360000" y="6061820"/>
            <a:ext cx="6152381" cy="436180"/>
          </a:xfrm>
          <a:prstGeom prst="rect">
            <a:avLst/>
          </a:prstGeom>
          <a:ln>
            <a:solidFill>
              <a:schemeClr val="accent1"/>
            </a:solidFill>
          </a:ln>
        </p:spPr>
      </p:pic>
      <p:pic>
        <p:nvPicPr>
          <p:cNvPr id="7" name="Grafik 6">
            <a:extLst>
              <a:ext uri="{FF2B5EF4-FFF2-40B4-BE49-F238E27FC236}">
                <a16:creationId xmlns:a16="http://schemas.microsoft.com/office/drawing/2014/main" id="{3EA7BE24-CA15-4D01-BFC9-2B1249B89973}"/>
              </a:ext>
            </a:extLst>
          </p:cNvPr>
          <p:cNvPicPr>
            <a:picLocks noChangeAspect="1"/>
          </p:cNvPicPr>
          <p:nvPr/>
        </p:nvPicPr>
        <p:blipFill>
          <a:blip r:embed="rId6"/>
          <a:stretch>
            <a:fillRect/>
          </a:stretch>
        </p:blipFill>
        <p:spPr>
          <a:xfrm>
            <a:off x="360000" y="5012874"/>
            <a:ext cx="5123809" cy="314286"/>
          </a:xfrm>
          <a:prstGeom prst="rect">
            <a:avLst/>
          </a:prstGeom>
          <a:ln>
            <a:solidFill>
              <a:schemeClr val="accent1"/>
            </a:solidFill>
          </a:ln>
        </p:spPr>
      </p:pic>
    </p:spTree>
    <p:extLst>
      <p:ext uri="{BB962C8B-B14F-4D97-AF65-F5344CB8AC3E}">
        <p14:creationId xmlns:p14="http://schemas.microsoft.com/office/powerpoint/2010/main" val="137610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Business Central</a:t>
            </a:r>
            <a:br>
              <a:rPr lang="en-US" dirty="0"/>
            </a:br>
            <a:r>
              <a:rPr lang="en-US" i="1" dirty="0"/>
              <a:t>Versioning for APIs</a:t>
            </a:r>
          </a:p>
        </p:txBody>
      </p:sp>
      <p:sp>
        <p:nvSpPr>
          <p:cNvPr id="6" name="Text Placeholder 5"/>
          <p:cNvSpPr>
            <a:spLocks noGrp="1"/>
          </p:cNvSpPr>
          <p:nvPr>
            <p:ph type="body" sz="quarter" idx="10"/>
          </p:nvPr>
        </p:nvSpPr>
        <p:spPr/>
        <p:txBody>
          <a:bodyPr/>
          <a:lstStyle/>
          <a:p>
            <a:r>
              <a:rPr lang="en-US" dirty="0"/>
              <a:t>Enabled versioning of API library</a:t>
            </a:r>
          </a:p>
          <a:p>
            <a:pPr lvl="1"/>
            <a:endParaRPr lang="en-US" dirty="0"/>
          </a:p>
          <a:p>
            <a:pPr lvl="1"/>
            <a:r>
              <a:rPr lang="en-US" dirty="0"/>
              <a:t>https://api.businesscentral.dynamics.com/v1.0/api/</a:t>
            </a:r>
            <a:r>
              <a:rPr lang="en-US" b="1" dirty="0">
                <a:solidFill>
                  <a:srgbClr val="0070C0"/>
                </a:solidFill>
              </a:rPr>
              <a:t>beta</a:t>
            </a:r>
            <a:r>
              <a:rPr lang="en-US" dirty="0"/>
              <a:t>/</a:t>
            </a:r>
          </a:p>
          <a:p>
            <a:pPr lvl="1"/>
            <a:endParaRPr lang="en-US" dirty="0"/>
          </a:p>
          <a:p>
            <a:pPr lvl="1"/>
            <a:r>
              <a:rPr lang="en-US" dirty="0"/>
              <a:t>https://api. businesscentral.dynamics.com/v1.0/api/</a:t>
            </a:r>
            <a:r>
              <a:rPr lang="en-US" b="1" dirty="0">
                <a:solidFill>
                  <a:srgbClr val="0070C0"/>
                </a:solidFill>
              </a:rPr>
              <a:t>v1.0</a:t>
            </a:r>
            <a:r>
              <a:rPr lang="en-US" dirty="0">
                <a:solidFill>
                  <a:srgbClr val="353535"/>
                </a:solidFill>
              </a:rPr>
              <a:t>/</a:t>
            </a:r>
          </a:p>
          <a:p>
            <a:pPr lvl="1"/>
            <a:endParaRPr lang="en-US" dirty="0">
              <a:solidFill>
                <a:srgbClr val="353535"/>
              </a:solidFill>
            </a:endParaRPr>
          </a:p>
          <a:p>
            <a:pPr lvl="1"/>
            <a:endParaRPr lang="en-US" dirty="0"/>
          </a:p>
          <a:p>
            <a:pPr lvl="1"/>
            <a:endParaRPr lang="en-US" dirty="0">
              <a:solidFill>
                <a:srgbClr val="353535"/>
              </a:solidFill>
            </a:endParaRPr>
          </a:p>
          <a:p>
            <a:pPr lvl="1"/>
            <a:endParaRPr lang="en-US" dirty="0">
              <a:solidFill>
                <a:srgbClr val="353535"/>
              </a:solidFill>
            </a:endParaRPr>
          </a:p>
          <a:p>
            <a:pPr lvl="1"/>
            <a:endParaRPr lang="en-US" dirty="0">
              <a:solidFill>
                <a:srgbClr val="353535"/>
              </a:solidFill>
            </a:endParaRPr>
          </a:p>
        </p:txBody>
      </p:sp>
    </p:spTree>
    <p:extLst>
      <p:ext uri="{BB962C8B-B14F-4D97-AF65-F5344CB8AC3E}">
        <p14:creationId xmlns:p14="http://schemas.microsoft.com/office/powerpoint/2010/main" val="336453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01769D-BF24-4495-AF8F-1C1D8A5ED961}"/>
              </a:ext>
            </a:extLst>
          </p:cNvPr>
          <p:cNvSpPr>
            <a:spLocks noGrp="1"/>
          </p:cNvSpPr>
          <p:nvPr>
            <p:ph type="title"/>
          </p:nvPr>
        </p:nvSpPr>
        <p:spPr/>
        <p:txBody>
          <a:bodyPr/>
          <a:lstStyle/>
          <a:p>
            <a:r>
              <a:rPr lang="en-US" dirty="0"/>
              <a:t>Business Central</a:t>
            </a:r>
            <a:br>
              <a:rPr lang="en-US" dirty="0"/>
            </a:br>
            <a:r>
              <a:rPr lang="en-US" i="1" dirty="0"/>
              <a:t>Upcoming Webhook support</a:t>
            </a:r>
            <a:endParaRPr lang="da-DK" i="1" dirty="0"/>
          </a:p>
        </p:txBody>
      </p:sp>
      <p:sp>
        <p:nvSpPr>
          <p:cNvPr id="6" name="Text Placeholder 5">
            <a:extLst>
              <a:ext uri="{FF2B5EF4-FFF2-40B4-BE49-F238E27FC236}">
                <a16:creationId xmlns:a16="http://schemas.microsoft.com/office/drawing/2014/main" id="{FD0368DE-DC70-4DF2-8425-BEB83A74474D}"/>
              </a:ext>
            </a:extLst>
          </p:cNvPr>
          <p:cNvSpPr>
            <a:spLocks noGrp="1"/>
          </p:cNvSpPr>
          <p:nvPr>
            <p:ph type="body" sz="quarter" idx="10"/>
          </p:nvPr>
        </p:nvSpPr>
        <p:spPr/>
        <p:txBody>
          <a:bodyPr/>
          <a:lstStyle/>
          <a:p>
            <a:r>
              <a:rPr lang="en-US" dirty="0"/>
              <a:t>Operations on subscription entity</a:t>
            </a:r>
          </a:p>
          <a:p>
            <a:pPr lvl="1"/>
            <a:r>
              <a:rPr lang="en-US" dirty="0"/>
              <a:t>GET – list all subscriptions for a company</a:t>
            </a:r>
          </a:p>
          <a:p>
            <a:pPr lvl="1"/>
            <a:r>
              <a:rPr lang="en-US" dirty="0"/>
              <a:t>POST – create a new webhook subscription</a:t>
            </a:r>
          </a:p>
          <a:p>
            <a:pPr lvl="1"/>
            <a:r>
              <a:rPr lang="en-US" dirty="0"/>
              <a:t>DELETE – delete a subscription</a:t>
            </a:r>
          </a:p>
          <a:p>
            <a:pPr lvl="1"/>
            <a:r>
              <a:rPr lang="en-US" dirty="0"/>
              <a:t>PATCH – Renew a subscription</a:t>
            </a:r>
          </a:p>
          <a:p>
            <a:endParaRPr lang="en-US" dirty="0"/>
          </a:p>
          <a:p>
            <a:endParaRPr lang="da-DK" dirty="0"/>
          </a:p>
        </p:txBody>
      </p:sp>
    </p:spTree>
    <p:extLst>
      <p:ext uri="{BB962C8B-B14F-4D97-AF65-F5344CB8AC3E}">
        <p14:creationId xmlns:p14="http://schemas.microsoft.com/office/powerpoint/2010/main" val="1915702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1C7DF2-50B3-4362-9FE1-F6E463D60719}"/>
              </a:ext>
            </a:extLst>
          </p:cNvPr>
          <p:cNvSpPr>
            <a:spLocks noGrp="1"/>
          </p:cNvSpPr>
          <p:nvPr>
            <p:ph type="title"/>
          </p:nvPr>
        </p:nvSpPr>
        <p:spPr/>
        <p:txBody>
          <a:bodyPr/>
          <a:lstStyle/>
          <a:p>
            <a:r>
              <a:rPr lang="en-US" dirty="0"/>
              <a:t>Business Central </a:t>
            </a:r>
            <a:br>
              <a:rPr lang="en-US" dirty="0"/>
            </a:br>
            <a:r>
              <a:rPr lang="en-US" i="1" dirty="0"/>
              <a:t>Get notified - subscribe</a:t>
            </a:r>
            <a:endParaRPr lang="da-DK" i="1" dirty="0"/>
          </a:p>
        </p:txBody>
      </p:sp>
      <p:sp>
        <p:nvSpPr>
          <p:cNvPr id="2" name="Textplatzhalter 1">
            <a:extLst>
              <a:ext uri="{FF2B5EF4-FFF2-40B4-BE49-F238E27FC236}">
                <a16:creationId xmlns:a16="http://schemas.microsoft.com/office/drawing/2014/main" id="{4DCE1B5B-3499-4D4E-B085-0D6173652D25}"/>
              </a:ext>
            </a:extLst>
          </p:cNvPr>
          <p:cNvSpPr>
            <a:spLocks noGrp="1"/>
          </p:cNvSpPr>
          <p:nvPr>
            <p:ph type="body" sz="quarter" idx="10"/>
          </p:nvPr>
        </p:nvSpPr>
        <p:spPr/>
        <p:txBody>
          <a:bodyPr/>
          <a:lstStyle/>
          <a:p>
            <a:r>
              <a:rPr lang="da-DK" dirty="0"/>
              <a:t>POST …./api/v1.0/subscriptions</a:t>
            </a:r>
          </a:p>
          <a:p>
            <a:endParaRPr lang="de-DE" dirty="0"/>
          </a:p>
          <a:p>
            <a:endParaRPr lang="de-DE" dirty="0"/>
          </a:p>
          <a:p>
            <a:endParaRPr lang="de-DE" dirty="0"/>
          </a:p>
          <a:p>
            <a:endParaRPr lang="de-DE" dirty="0"/>
          </a:p>
          <a:p>
            <a:endParaRPr lang="de-DE" dirty="0"/>
          </a:p>
          <a:p>
            <a:endParaRPr lang="de-DE" dirty="0"/>
          </a:p>
          <a:p>
            <a:r>
              <a:rPr lang="en-US" dirty="0"/>
              <a:t>Handshake for POST &amp; PATCH needed. </a:t>
            </a:r>
          </a:p>
          <a:p>
            <a:pPr lvl="1"/>
            <a:endParaRPr lang="en-US" dirty="0"/>
          </a:p>
          <a:p>
            <a:r>
              <a:rPr lang="en-US" dirty="0"/>
              <a:t>Both parties supplies a secret, which needs to be echoed back</a:t>
            </a:r>
          </a:p>
          <a:p>
            <a:pPr lvl="1"/>
            <a:r>
              <a:rPr lang="en-US" dirty="0"/>
              <a:t>Client provides </a:t>
            </a:r>
            <a:r>
              <a:rPr lang="en-US" dirty="0" err="1"/>
              <a:t>clientSecret</a:t>
            </a:r>
            <a:endParaRPr lang="en-US" dirty="0"/>
          </a:p>
          <a:p>
            <a:pPr lvl="1"/>
            <a:r>
              <a:rPr lang="en-US" dirty="0"/>
              <a:t>BC provides </a:t>
            </a:r>
            <a:r>
              <a:rPr lang="en-US" dirty="0" err="1"/>
              <a:t>validationToken</a:t>
            </a:r>
            <a:endParaRPr lang="de-DE" dirty="0"/>
          </a:p>
        </p:txBody>
      </p:sp>
      <p:sp>
        <p:nvSpPr>
          <p:cNvPr id="7" name="Content Placeholder 2">
            <a:extLst>
              <a:ext uri="{FF2B5EF4-FFF2-40B4-BE49-F238E27FC236}">
                <a16:creationId xmlns:a16="http://schemas.microsoft.com/office/drawing/2014/main" id="{A8F0192B-A73F-4BB0-919F-F593F0B30170}"/>
              </a:ext>
            </a:extLst>
          </p:cNvPr>
          <p:cNvSpPr txBox="1">
            <a:spLocks/>
          </p:cNvSpPr>
          <p:nvPr/>
        </p:nvSpPr>
        <p:spPr>
          <a:xfrm>
            <a:off x="621633" y="2028825"/>
            <a:ext cx="10515600" cy="4015612"/>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da-DK" sz="2000" dirty="0"/>
              <a:t>{</a:t>
            </a:r>
          </a:p>
          <a:p>
            <a:pPr marL="0" indent="0">
              <a:buFont typeface="Wingdings" panose="05000000000000000000" pitchFamily="2" charset="2"/>
              <a:buNone/>
            </a:pPr>
            <a:r>
              <a:rPr lang="da-DK" sz="2000" dirty="0"/>
              <a:t>	"</a:t>
            </a:r>
            <a:r>
              <a:rPr lang="da-DK" sz="2000" dirty="0" err="1"/>
              <a:t>clientState</a:t>
            </a:r>
            <a:r>
              <a:rPr lang="da-DK" sz="2000" dirty="0"/>
              <a:t>":”</a:t>
            </a:r>
            <a:r>
              <a:rPr lang="da-DK" sz="2000" dirty="0" err="1"/>
              <a:t>secret</a:t>
            </a:r>
            <a:r>
              <a:rPr lang="da-DK" sz="2000" dirty="0"/>
              <a:t>",</a:t>
            </a:r>
          </a:p>
          <a:p>
            <a:pPr marL="0" indent="0">
              <a:buFont typeface="Wingdings" panose="05000000000000000000" pitchFamily="2" charset="2"/>
              <a:buNone/>
            </a:pPr>
            <a:r>
              <a:rPr lang="da-DK" sz="2000" dirty="0"/>
              <a:t>	"</a:t>
            </a:r>
            <a:r>
              <a:rPr lang="da-DK" sz="2000" dirty="0" err="1"/>
              <a:t>notificationUrl</a:t>
            </a:r>
            <a:r>
              <a:rPr lang="da-DK" sz="2000" dirty="0"/>
              <a:t>":"https://mywebsite.azurewebsites.net/api/webhook”,</a:t>
            </a:r>
          </a:p>
          <a:p>
            <a:pPr marL="0" indent="0">
              <a:buFont typeface="Wingdings" panose="05000000000000000000" pitchFamily="2" charset="2"/>
              <a:buNone/>
            </a:pPr>
            <a:r>
              <a:rPr lang="da-DK" sz="2000" dirty="0"/>
              <a:t>	"</a:t>
            </a:r>
            <a:r>
              <a:rPr lang="da-DK" sz="2000" dirty="0" err="1"/>
              <a:t>resourceUrl</a:t>
            </a:r>
            <a:r>
              <a:rPr lang="da-DK" sz="2000" dirty="0"/>
              <a:t>":”/</a:t>
            </a:r>
            <a:r>
              <a:rPr lang="da-DK" sz="2000" dirty="0" err="1"/>
              <a:t>api</a:t>
            </a:r>
            <a:r>
              <a:rPr lang="da-DK" sz="2000" dirty="0"/>
              <a:t>/v1.0/</a:t>
            </a:r>
            <a:r>
              <a:rPr lang="da-DK" sz="2000" dirty="0" err="1"/>
              <a:t>companies</a:t>
            </a:r>
            <a:r>
              <a:rPr lang="da-DK" sz="2000" dirty="0"/>
              <a:t>(</a:t>
            </a:r>
            <a:r>
              <a:rPr lang="da-DK" sz="2000" dirty="0" err="1"/>
              <a:t>name</a:t>
            </a:r>
            <a:r>
              <a:rPr lang="da-DK" sz="2000" dirty="0"/>
              <a:t>='CRONUS International Ltd.')/</a:t>
            </a:r>
            <a:r>
              <a:rPr lang="da-DK" sz="2000" dirty="0" err="1"/>
              <a:t>salesInvoices</a:t>
            </a:r>
            <a:r>
              <a:rPr lang="da-DK" sz="2000" dirty="0"/>
              <a:t>"</a:t>
            </a:r>
          </a:p>
          <a:p>
            <a:pPr marL="0" indent="0">
              <a:buFont typeface="Wingdings" panose="05000000000000000000" pitchFamily="2" charset="2"/>
              <a:buNone/>
            </a:pPr>
            <a:r>
              <a:rPr lang="da-DK" sz="2000" dirty="0"/>
              <a:t>}</a:t>
            </a:r>
          </a:p>
          <a:p>
            <a:pPr marL="0" indent="0">
              <a:buFont typeface="Wingdings" panose="05000000000000000000" pitchFamily="2" charset="2"/>
              <a:buNone/>
            </a:pPr>
            <a:endParaRPr lang="en-US" sz="2000" dirty="0"/>
          </a:p>
        </p:txBody>
      </p:sp>
    </p:spTree>
    <p:extLst>
      <p:ext uri="{BB962C8B-B14F-4D97-AF65-F5344CB8AC3E}">
        <p14:creationId xmlns:p14="http://schemas.microsoft.com/office/powerpoint/2010/main" val="2349340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D3BA-C524-429E-9848-0A7FEED9E29D}"/>
              </a:ext>
            </a:extLst>
          </p:cNvPr>
          <p:cNvSpPr>
            <a:spLocks noGrp="1"/>
          </p:cNvSpPr>
          <p:nvPr>
            <p:ph type="title"/>
          </p:nvPr>
        </p:nvSpPr>
        <p:spPr/>
        <p:txBody>
          <a:bodyPr/>
          <a:lstStyle/>
          <a:p>
            <a:r>
              <a:rPr lang="en-US" dirty="0"/>
              <a:t>Business Central</a:t>
            </a:r>
            <a:br>
              <a:rPr lang="en-US" dirty="0"/>
            </a:br>
            <a:r>
              <a:rPr lang="en-US" i="1" dirty="0"/>
              <a:t>Notification payload</a:t>
            </a:r>
            <a:endParaRPr lang="da-DK" i="1" dirty="0"/>
          </a:p>
        </p:txBody>
      </p:sp>
      <p:sp>
        <p:nvSpPr>
          <p:cNvPr id="5" name="Textplatzhalter 4">
            <a:extLst>
              <a:ext uri="{FF2B5EF4-FFF2-40B4-BE49-F238E27FC236}">
                <a16:creationId xmlns:a16="http://schemas.microsoft.com/office/drawing/2014/main" id="{E97B67AC-708C-4160-8815-AEBEC5672F61}"/>
              </a:ext>
            </a:extLst>
          </p:cNvPr>
          <p:cNvSpPr>
            <a:spLocks noGrp="1"/>
          </p:cNvSpPr>
          <p:nvPr>
            <p:ph type="body" sz="quarter" idx="10"/>
          </p:nvPr>
        </p:nvSpPr>
        <p:spPr/>
        <p:txBody>
          <a:bodyPr/>
          <a:lstStyle/>
          <a:p>
            <a:endParaRPr lang="de-DE" dirty="0"/>
          </a:p>
        </p:txBody>
      </p:sp>
      <p:pic>
        <p:nvPicPr>
          <p:cNvPr id="4" name="Picture 3">
            <a:extLst>
              <a:ext uri="{FF2B5EF4-FFF2-40B4-BE49-F238E27FC236}">
                <a16:creationId xmlns:a16="http://schemas.microsoft.com/office/drawing/2014/main" id="{AF1B543B-4FBB-4218-A33C-4E7C89085A15}"/>
              </a:ext>
            </a:extLst>
          </p:cNvPr>
          <p:cNvPicPr>
            <a:picLocks noChangeAspect="1"/>
          </p:cNvPicPr>
          <p:nvPr/>
        </p:nvPicPr>
        <p:blipFill rotWithShape="1">
          <a:blip r:embed="rId2"/>
          <a:srcRect b="20262"/>
          <a:stretch/>
        </p:blipFill>
        <p:spPr>
          <a:xfrm>
            <a:off x="359999" y="1440000"/>
            <a:ext cx="10377315" cy="4896000"/>
          </a:xfrm>
          <a:prstGeom prst="rect">
            <a:avLst/>
          </a:prstGeom>
        </p:spPr>
      </p:pic>
    </p:spTree>
    <p:extLst>
      <p:ext uri="{BB962C8B-B14F-4D97-AF65-F5344CB8AC3E}">
        <p14:creationId xmlns:p14="http://schemas.microsoft.com/office/powerpoint/2010/main" val="3200165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Person, Mann, Wand, drinnen enthält.&#10;&#10;Mit sehr hoher Zuverlässigkeit generierte Beschreibung">
            <a:extLst>
              <a:ext uri="{FF2B5EF4-FFF2-40B4-BE49-F238E27FC236}">
                <a16:creationId xmlns:a16="http://schemas.microsoft.com/office/drawing/2014/main" id="{59A54BC2-B315-42C6-A61F-F0DBE573A6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444" y="179107"/>
            <a:ext cx="10021556" cy="6681037"/>
          </a:xfrm>
          <a:prstGeom prst="rect">
            <a:avLst/>
          </a:prstGeom>
        </p:spPr>
      </p:pic>
      <p:sp>
        <p:nvSpPr>
          <p:cNvPr id="7" name="Freeform 5">
            <a:extLst>
              <a:ext uri="{FF2B5EF4-FFF2-40B4-BE49-F238E27FC236}">
                <a16:creationId xmlns:a16="http://schemas.microsoft.com/office/drawing/2014/main" id="{DE6337A2-B72B-4AF1-91DD-1FFD877F72A7}"/>
              </a:ext>
            </a:extLst>
          </p:cNvPr>
          <p:cNvSpPr>
            <a:spLocks/>
          </p:cNvSpPr>
          <p:nvPr/>
        </p:nvSpPr>
        <p:spPr bwMode="auto">
          <a:xfrm>
            <a:off x="-3" y="179108"/>
            <a:ext cx="6591501" cy="6695823"/>
          </a:xfrm>
          <a:custGeom>
            <a:avLst/>
            <a:gdLst>
              <a:gd name="T0" fmla="*/ 1609 w 1609"/>
              <a:gd name="T1" fmla="*/ 307 h 1638"/>
              <a:gd name="T2" fmla="*/ 1529 w 1609"/>
              <a:gd name="T3" fmla="*/ 513 h 1638"/>
              <a:gd name="T4" fmla="*/ 881 w 1609"/>
              <a:gd name="T5" fmla="*/ 1473 h 1638"/>
              <a:gd name="T6" fmla="*/ 583 w 1609"/>
              <a:gd name="T7" fmla="*/ 1638 h 1638"/>
              <a:gd name="T8" fmla="*/ 0 w 1609"/>
              <a:gd name="T9" fmla="*/ 1635 h 1638"/>
              <a:gd name="T10" fmla="*/ 0 w 1609"/>
              <a:gd name="T11" fmla="*/ 0 h 1638"/>
              <a:gd name="T12" fmla="*/ 1313 w 1609"/>
              <a:gd name="T13" fmla="*/ 0 h 1638"/>
              <a:gd name="T14" fmla="*/ 1313 w 1609"/>
              <a:gd name="T15" fmla="*/ 1 h 1638"/>
              <a:gd name="T16" fmla="*/ 1609 w 1609"/>
              <a:gd name="T17" fmla="*/ 307 h 1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9" h="1638">
                <a:moveTo>
                  <a:pt x="1609" y="307"/>
                </a:moveTo>
                <a:cubicBezTo>
                  <a:pt x="1609" y="387"/>
                  <a:pt x="1576" y="443"/>
                  <a:pt x="1529" y="513"/>
                </a:cubicBezTo>
                <a:cubicBezTo>
                  <a:pt x="1481" y="586"/>
                  <a:pt x="922" y="1419"/>
                  <a:pt x="881" y="1473"/>
                </a:cubicBezTo>
                <a:cubicBezTo>
                  <a:pt x="818" y="1556"/>
                  <a:pt x="709" y="1638"/>
                  <a:pt x="583" y="1638"/>
                </a:cubicBezTo>
                <a:cubicBezTo>
                  <a:pt x="458" y="1638"/>
                  <a:pt x="0" y="1635"/>
                  <a:pt x="0" y="1635"/>
                </a:cubicBezTo>
                <a:cubicBezTo>
                  <a:pt x="0" y="0"/>
                  <a:pt x="0" y="0"/>
                  <a:pt x="0" y="0"/>
                </a:cubicBezTo>
                <a:cubicBezTo>
                  <a:pt x="1313" y="0"/>
                  <a:pt x="1313" y="0"/>
                  <a:pt x="1313" y="0"/>
                </a:cubicBezTo>
                <a:cubicBezTo>
                  <a:pt x="1313" y="1"/>
                  <a:pt x="1313" y="1"/>
                  <a:pt x="1313" y="1"/>
                </a:cubicBezTo>
                <a:cubicBezTo>
                  <a:pt x="1478" y="6"/>
                  <a:pt x="1609" y="141"/>
                  <a:pt x="1609" y="307"/>
                </a:cubicBezTo>
                <a:close/>
              </a:path>
            </a:pathLst>
          </a:custGeom>
          <a:solidFill>
            <a:schemeClr val="bg1"/>
          </a:solidFill>
          <a:ln/>
          <a:effectLst/>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pic>
        <p:nvPicPr>
          <p:cNvPr id="8" name="Grafik 7">
            <a:extLst>
              <a:ext uri="{FF2B5EF4-FFF2-40B4-BE49-F238E27FC236}">
                <a16:creationId xmlns:a16="http://schemas.microsoft.com/office/drawing/2014/main" id="{20096F22-2581-4140-A4D8-2798B6907C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724" y="792400"/>
            <a:ext cx="3898125" cy="1260000"/>
          </a:xfrm>
          <a:prstGeom prst="rect">
            <a:avLst/>
          </a:prstGeom>
        </p:spPr>
      </p:pic>
      <p:sp>
        <p:nvSpPr>
          <p:cNvPr id="9" name="Titel 2">
            <a:extLst>
              <a:ext uri="{FF2B5EF4-FFF2-40B4-BE49-F238E27FC236}">
                <a16:creationId xmlns:a16="http://schemas.microsoft.com/office/drawing/2014/main" id="{9017BD30-5481-4E4A-89DD-C5EAB7979B1E}"/>
              </a:ext>
            </a:extLst>
          </p:cNvPr>
          <p:cNvSpPr txBox="1">
            <a:spLocks/>
          </p:cNvSpPr>
          <p:nvPr/>
        </p:nvSpPr>
        <p:spPr>
          <a:xfrm>
            <a:off x="358776" y="3398092"/>
            <a:ext cx="456035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algn="ctr"/>
            <a:r>
              <a:rPr lang="de-DE" noProof="1"/>
              <a:t>Hands On</a:t>
            </a:r>
            <a:endParaRPr lang="de-DE" dirty="0"/>
          </a:p>
        </p:txBody>
      </p:sp>
    </p:spTree>
    <p:extLst>
      <p:ext uri="{BB962C8B-B14F-4D97-AF65-F5344CB8AC3E}">
        <p14:creationId xmlns:p14="http://schemas.microsoft.com/office/powerpoint/2010/main" val="1865345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03805C-4E3E-4EFB-BA95-482643367756}"/>
              </a:ext>
            </a:extLst>
          </p:cNvPr>
          <p:cNvSpPr>
            <a:spLocks noGrp="1"/>
          </p:cNvSpPr>
          <p:nvPr>
            <p:ph type="title"/>
          </p:nvPr>
        </p:nvSpPr>
        <p:spPr/>
        <p:txBody>
          <a:bodyPr/>
          <a:lstStyle/>
          <a:p>
            <a:r>
              <a:rPr lang="de-DE" dirty="0"/>
              <a:t>Business Central</a:t>
            </a:r>
            <a:br>
              <a:rPr lang="en-US" dirty="0"/>
            </a:br>
            <a:r>
              <a:rPr lang="en-US" i="1" dirty="0"/>
              <a:t>Add-on vs. Connect apps</a:t>
            </a:r>
          </a:p>
        </p:txBody>
      </p:sp>
      <p:sp>
        <p:nvSpPr>
          <p:cNvPr id="4" name="Text Placeholder 3">
            <a:extLst>
              <a:ext uri="{FF2B5EF4-FFF2-40B4-BE49-F238E27FC236}">
                <a16:creationId xmlns:a16="http://schemas.microsoft.com/office/drawing/2014/main" id="{5DC17407-0A27-4B55-BB3E-F3B3D0E386BC}"/>
              </a:ext>
            </a:extLst>
          </p:cNvPr>
          <p:cNvSpPr>
            <a:spLocks noGrp="1"/>
          </p:cNvSpPr>
          <p:nvPr>
            <p:ph type="body" sz="quarter" idx="10"/>
          </p:nvPr>
        </p:nvSpPr>
        <p:spPr/>
        <p:txBody>
          <a:bodyPr/>
          <a:lstStyle/>
          <a:p>
            <a:r>
              <a:rPr lang="en-US" dirty="0"/>
              <a:t>Connect apps supplement add-ons!</a:t>
            </a:r>
          </a:p>
          <a:p>
            <a:pPr lvl="1"/>
            <a:r>
              <a:rPr lang="en-US" dirty="0"/>
              <a:t>You can even combine the two, relying on an add-in for setup UI or two way communication</a:t>
            </a:r>
          </a:p>
        </p:txBody>
      </p:sp>
      <p:graphicFrame>
        <p:nvGraphicFramePr>
          <p:cNvPr id="2" name="Table 1">
            <a:extLst>
              <a:ext uri="{FF2B5EF4-FFF2-40B4-BE49-F238E27FC236}">
                <a16:creationId xmlns:a16="http://schemas.microsoft.com/office/drawing/2014/main" id="{FFB37B9B-8410-489F-BA32-F8EFD5A7B296}"/>
              </a:ext>
            </a:extLst>
          </p:cNvPr>
          <p:cNvGraphicFramePr>
            <a:graphicFrameLocks noGrp="1"/>
          </p:cNvGraphicFramePr>
          <p:nvPr>
            <p:extLst>
              <p:ext uri="{D42A27DB-BD31-4B8C-83A1-F6EECF244321}">
                <p14:modId xmlns:p14="http://schemas.microsoft.com/office/powerpoint/2010/main" val="1828517892"/>
              </p:ext>
            </p:extLst>
          </p:nvPr>
        </p:nvGraphicFramePr>
        <p:xfrm>
          <a:off x="360001" y="2238375"/>
          <a:ext cx="11465999" cy="4259625"/>
        </p:xfrm>
        <a:graphic>
          <a:graphicData uri="http://schemas.openxmlformats.org/drawingml/2006/table">
            <a:tbl>
              <a:tblPr firstRow="1" bandRow="1">
                <a:tableStyleId>{93296810-A885-4BE3-A3E7-6D5BEEA58F35}</a:tableStyleId>
              </a:tblPr>
              <a:tblGrid>
                <a:gridCol w="1789685">
                  <a:extLst>
                    <a:ext uri="{9D8B030D-6E8A-4147-A177-3AD203B41FA5}">
                      <a16:colId xmlns:a16="http://schemas.microsoft.com/office/drawing/2014/main" val="825855044"/>
                    </a:ext>
                  </a:extLst>
                </a:gridCol>
                <a:gridCol w="3315660">
                  <a:extLst>
                    <a:ext uri="{9D8B030D-6E8A-4147-A177-3AD203B41FA5}">
                      <a16:colId xmlns:a16="http://schemas.microsoft.com/office/drawing/2014/main" val="3473271763"/>
                    </a:ext>
                  </a:extLst>
                </a:gridCol>
                <a:gridCol w="3180327">
                  <a:extLst>
                    <a:ext uri="{9D8B030D-6E8A-4147-A177-3AD203B41FA5}">
                      <a16:colId xmlns:a16="http://schemas.microsoft.com/office/drawing/2014/main" val="3296599346"/>
                    </a:ext>
                  </a:extLst>
                </a:gridCol>
                <a:gridCol w="3180327">
                  <a:extLst>
                    <a:ext uri="{9D8B030D-6E8A-4147-A177-3AD203B41FA5}">
                      <a16:colId xmlns:a16="http://schemas.microsoft.com/office/drawing/2014/main" val="1131198861"/>
                    </a:ext>
                  </a:extLst>
                </a:gridCol>
              </a:tblGrid>
              <a:tr h="466932">
                <a:tc>
                  <a:txBody>
                    <a:bodyPr/>
                    <a:lstStyle/>
                    <a:p>
                      <a:endParaRPr lang="en-US" sz="1400" dirty="0"/>
                    </a:p>
                  </a:txBody>
                  <a:tcPr marL="89642" marR="89642" marT="44821" marB="44821"/>
                </a:tc>
                <a:tc>
                  <a:txBody>
                    <a:bodyPr/>
                    <a:lstStyle/>
                    <a:p>
                      <a:r>
                        <a:rPr lang="en-US" sz="1400" dirty="0"/>
                        <a:t>Strengths</a:t>
                      </a:r>
                    </a:p>
                  </a:txBody>
                  <a:tcPr marL="89642" marR="89642" marT="44821" marB="44821"/>
                </a:tc>
                <a:tc>
                  <a:txBody>
                    <a:bodyPr/>
                    <a:lstStyle/>
                    <a:p>
                      <a:r>
                        <a:rPr lang="en-US" sz="1400" dirty="0"/>
                        <a:t>“Weaknesses”</a:t>
                      </a:r>
                    </a:p>
                  </a:txBody>
                  <a:tcPr marL="89642" marR="89642" marT="44821" marB="44821"/>
                </a:tc>
                <a:tc>
                  <a:txBody>
                    <a:bodyPr/>
                    <a:lstStyle/>
                    <a:p>
                      <a:r>
                        <a:rPr lang="en-US" sz="1400" dirty="0"/>
                        <a:t>Suitable for</a:t>
                      </a:r>
                    </a:p>
                  </a:txBody>
                  <a:tcPr marL="89642" marR="89642" marT="44821" marB="44821"/>
                </a:tc>
                <a:extLst>
                  <a:ext uri="{0D108BD9-81ED-4DB2-BD59-A6C34878D82A}">
                    <a16:rowId xmlns:a16="http://schemas.microsoft.com/office/drawing/2014/main" val="2854358699"/>
                  </a:ext>
                </a:extLst>
              </a:tr>
              <a:tr h="1485297">
                <a:tc>
                  <a:txBody>
                    <a:bodyPr/>
                    <a:lstStyle/>
                    <a:p>
                      <a:r>
                        <a:rPr lang="en-US" sz="1400" dirty="0"/>
                        <a:t>Add-on apps</a:t>
                      </a:r>
                      <a:endParaRPr lang="en-US" sz="1400" b="1" dirty="0"/>
                    </a:p>
                  </a:txBody>
                  <a:tcPr marL="89642" marR="89642" marT="44821" marB="44821"/>
                </a:tc>
                <a:tc>
                  <a:txBody>
                    <a:bodyPr/>
                    <a:lstStyle/>
                    <a:p>
                      <a:r>
                        <a:rPr lang="en-US" sz="1400" dirty="0"/>
                        <a:t>Powerful customization abilities</a:t>
                      </a:r>
                    </a:p>
                    <a:p>
                      <a:endParaRPr lang="en-US" sz="1400" dirty="0"/>
                    </a:p>
                    <a:p>
                      <a:r>
                        <a:rPr lang="en-US" sz="1400" dirty="0"/>
                        <a:t>In-client designer</a:t>
                      </a:r>
                    </a:p>
                  </a:txBody>
                  <a:tcPr marL="89642" marR="89642" marT="44821" marB="44821"/>
                </a:tc>
                <a:tc>
                  <a:txBody>
                    <a:bodyPr/>
                    <a:lstStyle/>
                    <a:p>
                      <a:r>
                        <a:rPr lang="en-US" sz="1400" dirty="0"/>
                        <a:t>Require knowledge of internal business logic and data model</a:t>
                      </a:r>
                    </a:p>
                  </a:txBody>
                  <a:tcPr marL="89642" marR="89642" marT="44821" marB="44821"/>
                </a:tc>
                <a:tc>
                  <a:txBody>
                    <a:bodyPr/>
                    <a:lstStyle/>
                    <a:p>
                      <a:r>
                        <a:rPr lang="en-US" sz="1400" dirty="0"/>
                        <a:t>Deep integration</a:t>
                      </a:r>
                    </a:p>
                    <a:p>
                      <a:endParaRPr lang="en-US" sz="1400" dirty="0"/>
                    </a:p>
                    <a:p>
                      <a:r>
                        <a:rPr lang="en-US" sz="1400" dirty="0"/>
                        <a:t>Embedded user experience</a:t>
                      </a:r>
                    </a:p>
                    <a:p>
                      <a:endParaRPr lang="en-US" sz="1400" dirty="0"/>
                    </a:p>
                    <a:p>
                      <a:r>
                        <a:rPr lang="en-US" sz="1400" dirty="0"/>
                        <a:t>ISV solutions</a:t>
                      </a:r>
                    </a:p>
                  </a:txBody>
                  <a:tcPr marL="89642" marR="89642" marT="44821" marB="44821"/>
                </a:tc>
                <a:extLst>
                  <a:ext uri="{0D108BD9-81ED-4DB2-BD59-A6C34878D82A}">
                    <a16:rowId xmlns:a16="http://schemas.microsoft.com/office/drawing/2014/main" val="2189470243"/>
                  </a:ext>
                </a:extLst>
              </a:tr>
              <a:tr h="2307396">
                <a:tc>
                  <a:txBody>
                    <a:bodyPr/>
                    <a:lstStyle/>
                    <a:p>
                      <a:r>
                        <a:rPr lang="en-US" sz="1400" dirty="0"/>
                        <a:t>Connect apps</a:t>
                      </a:r>
                      <a:endParaRPr lang="en-US" sz="1400" b="1" dirty="0"/>
                    </a:p>
                  </a:txBody>
                  <a:tcPr marL="89642" marR="89642" marT="44821" marB="44821"/>
                </a:tc>
                <a:tc>
                  <a:txBody>
                    <a:bodyPr/>
                    <a:lstStyle/>
                    <a:p>
                      <a:r>
                        <a:rPr lang="en-US" sz="1400" dirty="0"/>
                        <a:t>Simplicity of REST </a:t>
                      </a:r>
                      <a:r>
                        <a:rPr lang="en-US" sz="1400" dirty="0" err="1"/>
                        <a:t>api’s</a:t>
                      </a:r>
                      <a:endParaRPr lang="en-US" sz="1400" dirty="0"/>
                    </a:p>
                    <a:p>
                      <a:endParaRPr lang="en-US" sz="1400" dirty="0"/>
                    </a:p>
                    <a:p>
                      <a:r>
                        <a:rPr lang="en-US" sz="1400" dirty="0"/>
                        <a:t>Similarity with other SaaS services </a:t>
                      </a:r>
                    </a:p>
                    <a:p>
                      <a:endParaRPr lang="en-US" sz="1400" dirty="0"/>
                    </a:p>
                    <a:p>
                      <a:r>
                        <a:rPr lang="en-US" sz="1400" dirty="0"/>
                        <a:t>Fairly quick development cycle</a:t>
                      </a:r>
                    </a:p>
                    <a:p>
                      <a:endParaRPr lang="en-US" sz="1400" dirty="0"/>
                    </a:p>
                    <a:p>
                      <a:r>
                        <a:rPr lang="en-US" sz="1400" dirty="0"/>
                        <a:t>Large choice of coding platforms</a:t>
                      </a:r>
                    </a:p>
                  </a:txBody>
                  <a:tcPr marL="89642" marR="89642" marT="44821" marB="44821"/>
                </a:tc>
                <a:tc>
                  <a:txBody>
                    <a:bodyPr/>
                    <a:lstStyle/>
                    <a:p>
                      <a:r>
                        <a:rPr lang="en-US" sz="1400" dirty="0"/>
                        <a:t>Cannot modify UI or business logic</a:t>
                      </a:r>
                    </a:p>
                  </a:txBody>
                  <a:tcPr marL="89642" marR="89642" marT="44821" marB="44821"/>
                </a:tc>
                <a:tc>
                  <a:txBody>
                    <a:bodyPr/>
                    <a:lstStyle/>
                    <a:p>
                      <a:r>
                        <a:rPr lang="en-US" sz="1400" dirty="0"/>
                        <a:t>Data integration</a:t>
                      </a:r>
                    </a:p>
                    <a:p>
                      <a:endParaRPr lang="en-US" sz="1400" dirty="0"/>
                    </a:p>
                    <a:p>
                      <a:r>
                        <a:rPr lang="en-US" sz="1400" dirty="0"/>
                        <a:t>Integration with online services, SaaS ISV solutions</a:t>
                      </a:r>
                    </a:p>
                    <a:p>
                      <a:endParaRPr lang="en-US" sz="1400" dirty="0"/>
                    </a:p>
                    <a:p>
                      <a:r>
                        <a:rPr lang="en-US" sz="1400" dirty="0"/>
                        <a:t>Developers with no Dynamics 365 Business Central experience</a:t>
                      </a:r>
                    </a:p>
                    <a:p>
                      <a:endParaRPr lang="en-US" sz="1400" dirty="0"/>
                    </a:p>
                  </a:txBody>
                  <a:tcPr marL="89642" marR="89642" marT="44821" marB="44821"/>
                </a:tc>
                <a:extLst>
                  <a:ext uri="{0D108BD9-81ED-4DB2-BD59-A6C34878D82A}">
                    <a16:rowId xmlns:a16="http://schemas.microsoft.com/office/drawing/2014/main" val="1711600596"/>
                  </a:ext>
                </a:extLst>
              </a:tr>
            </a:tbl>
          </a:graphicData>
        </a:graphic>
      </p:graphicFrame>
    </p:spTree>
    <p:extLst>
      <p:ext uri="{BB962C8B-B14F-4D97-AF65-F5344CB8AC3E}">
        <p14:creationId xmlns:p14="http://schemas.microsoft.com/office/powerpoint/2010/main" val="142617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9BC2CC-A9C0-4F63-95D8-B2489C118D4A}"/>
              </a:ext>
            </a:extLst>
          </p:cNvPr>
          <p:cNvSpPr>
            <a:spLocks noGrp="1"/>
          </p:cNvSpPr>
          <p:nvPr>
            <p:ph type="title"/>
          </p:nvPr>
        </p:nvSpPr>
        <p:spPr/>
        <p:txBody>
          <a:bodyPr/>
          <a:lstStyle/>
          <a:p>
            <a:r>
              <a:rPr lang="en-US" dirty="0"/>
              <a:t>Business Central</a:t>
            </a:r>
            <a:br>
              <a:rPr lang="de-DE" dirty="0"/>
            </a:br>
            <a:r>
              <a:rPr lang="de-DE" i="1" dirty="0"/>
              <a:t>Hands-On</a:t>
            </a:r>
          </a:p>
        </p:txBody>
      </p:sp>
      <p:sp>
        <p:nvSpPr>
          <p:cNvPr id="3" name="Textplatzhalter 2">
            <a:extLst>
              <a:ext uri="{FF2B5EF4-FFF2-40B4-BE49-F238E27FC236}">
                <a16:creationId xmlns:a16="http://schemas.microsoft.com/office/drawing/2014/main" id="{7A412E3E-740A-472F-B304-348845EECB9D}"/>
              </a:ext>
            </a:extLst>
          </p:cNvPr>
          <p:cNvSpPr>
            <a:spLocks noGrp="1"/>
          </p:cNvSpPr>
          <p:nvPr>
            <p:ph type="body" sz="quarter" idx="10"/>
          </p:nvPr>
        </p:nvSpPr>
        <p:spPr/>
        <p:txBody>
          <a:bodyPr/>
          <a:lstStyle/>
          <a:p>
            <a:r>
              <a:rPr lang="en-US" dirty="0"/>
              <a:t>Prerequisites </a:t>
            </a:r>
          </a:p>
          <a:p>
            <a:pPr lvl="1"/>
            <a:r>
              <a:rPr lang="en-US" dirty="0"/>
              <a:t>Connect to your Workshop VM	</a:t>
            </a:r>
            <a:r>
              <a:rPr lang="en-US" dirty="0">
                <a:sym typeface="Wingdings" panose="05000000000000000000" pitchFamily="2" charset="2"/>
              </a:rPr>
              <a:t> </a:t>
            </a:r>
            <a:r>
              <a:rPr lang="en-US" dirty="0"/>
              <a:t>use Instructions on your Workshop Boarding Pass</a:t>
            </a:r>
          </a:p>
          <a:p>
            <a:pPr lvl="1"/>
            <a:endParaRPr lang="en-US" dirty="0"/>
          </a:p>
          <a:p>
            <a:r>
              <a:rPr lang="en-US" dirty="0"/>
              <a:t>Hand On - Tasks</a:t>
            </a:r>
          </a:p>
          <a:p>
            <a:pPr lvl="1"/>
            <a:r>
              <a:rPr lang="en-US" dirty="0"/>
              <a:t>Add, implement and test a Bound Action to the API Page</a:t>
            </a:r>
          </a:p>
          <a:p>
            <a:pPr lvl="1"/>
            <a:r>
              <a:rPr lang="en-US" dirty="0"/>
              <a:t>Insert some Records with API (ID </a:t>
            </a:r>
            <a:r>
              <a:rPr lang="en-US" dirty="0" err="1"/>
              <a:t>Guid</a:t>
            </a:r>
            <a:r>
              <a:rPr lang="en-US" dirty="0"/>
              <a:t> is necessary)</a:t>
            </a:r>
          </a:p>
          <a:p>
            <a:endParaRPr lang="de-DE" dirty="0"/>
          </a:p>
        </p:txBody>
      </p:sp>
    </p:spTree>
    <p:extLst>
      <p:ext uri="{BB962C8B-B14F-4D97-AF65-F5344CB8AC3E}">
        <p14:creationId xmlns:p14="http://schemas.microsoft.com/office/powerpoint/2010/main" val="36768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924B25B2-5D26-424F-84D1-3B2D4C3025E0}"/>
              </a:ext>
            </a:extLst>
          </p:cNvPr>
          <p:cNvSpPr>
            <a:spLocks noGrp="1"/>
          </p:cNvSpPr>
          <p:nvPr>
            <p:ph type="title"/>
          </p:nvPr>
        </p:nvSpPr>
        <p:spPr/>
        <p:txBody>
          <a:bodyPr/>
          <a:lstStyle/>
          <a:p>
            <a:endParaRPr lang="de-DE"/>
          </a:p>
        </p:txBody>
      </p:sp>
      <p:sp>
        <p:nvSpPr>
          <p:cNvPr id="4" name="Textplatzhalter 3">
            <a:extLst>
              <a:ext uri="{FF2B5EF4-FFF2-40B4-BE49-F238E27FC236}">
                <a16:creationId xmlns:a16="http://schemas.microsoft.com/office/drawing/2014/main" id="{E3A5E24D-F41F-49AC-AD36-A9A035E7ADA9}"/>
              </a:ext>
            </a:extLst>
          </p:cNvPr>
          <p:cNvSpPr>
            <a:spLocks noGrp="1"/>
          </p:cNvSpPr>
          <p:nvPr>
            <p:ph type="body" sz="quarter" idx="15"/>
          </p:nvPr>
        </p:nvSpPr>
        <p:spPr/>
        <p:txBody>
          <a:bodyPr/>
          <a:lstStyle/>
          <a:p>
            <a:endParaRPr lang="de-DE"/>
          </a:p>
        </p:txBody>
      </p:sp>
      <p:pic>
        <p:nvPicPr>
          <p:cNvPr id="5" name="Bildplatzhalter 5">
            <a:extLst>
              <a:ext uri="{FF2B5EF4-FFF2-40B4-BE49-F238E27FC236}">
                <a16:creationId xmlns:a16="http://schemas.microsoft.com/office/drawing/2014/main" id="{914D8A8D-1EFB-405D-8593-8C0973FFBCA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7237" b="7237"/>
          <a:stretch>
            <a:fillRect/>
          </a:stretch>
        </p:blipFill>
        <p:spPr/>
      </p:pic>
      <p:pic>
        <p:nvPicPr>
          <p:cNvPr id="6" name="Grafik 5">
            <a:extLst>
              <a:ext uri="{FF2B5EF4-FFF2-40B4-BE49-F238E27FC236}">
                <a16:creationId xmlns:a16="http://schemas.microsoft.com/office/drawing/2014/main" id="{61B2E064-152B-4A69-9CEB-CB5D9BF7972C}"/>
              </a:ext>
            </a:extLst>
          </p:cNvPr>
          <p:cNvPicPr>
            <a:picLocks noChangeAspect="1"/>
          </p:cNvPicPr>
          <p:nvPr/>
        </p:nvPicPr>
        <p:blipFill rotWithShape="1">
          <a:blip r:embed="rId3"/>
          <a:srcRect l="28162"/>
          <a:stretch/>
        </p:blipFill>
        <p:spPr>
          <a:xfrm>
            <a:off x="0" y="4393215"/>
            <a:ext cx="4529666" cy="1395652"/>
          </a:xfrm>
          <a:prstGeom prst="rect">
            <a:avLst/>
          </a:prstGeom>
        </p:spPr>
      </p:pic>
      <p:sp>
        <p:nvSpPr>
          <p:cNvPr id="7" name="Titel 2">
            <a:extLst>
              <a:ext uri="{FF2B5EF4-FFF2-40B4-BE49-F238E27FC236}">
                <a16:creationId xmlns:a16="http://schemas.microsoft.com/office/drawing/2014/main" id="{408A2CC8-489A-4A59-8E9C-8E171B5EB304}"/>
              </a:ext>
            </a:extLst>
          </p:cNvPr>
          <p:cNvSpPr txBox="1">
            <a:spLocks/>
          </p:cNvSpPr>
          <p:nvPr/>
        </p:nvSpPr>
        <p:spPr>
          <a:xfrm>
            <a:off x="0" y="5006242"/>
            <a:ext cx="3666068"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r>
              <a:rPr lang="de-DE" dirty="0">
                <a:solidFill>
                  <a:srgbClr val="031D53"/>
                </a:solidFill>
              </a:rPr>
              <a:t>Q &amp; A</a:t>
            </a:r>
          </a:p>
        </p:txBody>
      </p:sp>
      <p:sp>
        <p:nvSpPr>
          <p:cNvPr id="8" name="Titel 1">
            <a:extLst>
              <a:ext uri="{FF2B5EF4-FFF2-40B4-BE49-F238E27FC236}">
                <a16:creationId xmlns:a16="http://schemas.microsoft.com/office/drawing/2014/main" id="{4FF87088-E78F-448F-9019-1541F2092C67}"/>
              </a:ext>
            </a:extLst>
          </p:cNvPr>
          <p:cNvSpPr txBox="1">
            <a:spLocks/>
          </p:cNvSpPr>
          <p:nvPr/>
        </p:nvSpPr>
        <p:spPr>
          <a:xfrm>
            <a:off x="0" y="2179163"/>
            <a:ext cx="11466000" cy="716707"/>
          </a:xfrm>
          <a:prstGeom prst="rect">
            <a:avLst/>
          </a:prstGeom>
          <a:noFill/>
        </p:spPr>
        <p:txBody>
          <a:bodyPr vert="horz" lIns="360000" tIns="108000" rIns="0" bIns="108000" rtlCol="0" anchor="b" anchorCtr="0">
            <a:spAutoFit/>
          </a:bodyPr>
          <a:lstStyle>
            <a:lvl1pPr algn="l" defTabSz="914400" rtl="0" eaLnBrk="1" latinLnBrk="0" hangingPunct="1">
              <a:lnSpc>
                <a:spcPct val="90000"/>
              </a:lnSpc>
              <a:spcBef>
                <a:spcPct val="0"/>
              </a:spcBef>
              <a:buNone/>
              <a:defRPr sz="3600" b="0" i="0" kern="1200" cap="none" baseline="0">
                <a:solidFill>
                  <a:srgbClr val="04276E"/>
                </a:solidFill>
                <a:latin typeface="Calibri Light"/>
                <a:ea typeface="+mj-ea"/>
                <a:cs typeface="Calibri Ligh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e-DE" sz="3600" b="0" i="0" u="none" strike="noStrike" kern="1200" cap="all" spc="0" normalizeH="0" baseline="0" noProof="0" dirty="0">
                <a:ln>
                  <a:noFill/>
                </a:ln>
                <a:solidFill>
                  <a:srgbClr val="FFFFFF"/>
                </a:solidFill>
                <a:effectLst/>
                <a:uLnTx/>
                <a:uFillTx/>
                <a:latin typeface="Calibri Light"/>
                <a:ea typeface="+mj-ea"/>
                <a:cs typeface="Calibri Light"/>
              </a:rPr>
              <a:t>Microsoft AL</a:t>
            </a:r>
            <a:endParaRPr kumimoji="0" lang="de-DE" sz="3600" b="0" i="0" u="none" strike="noStrike" kern="1200" cap="none" spc="0" normalizeH="0" baseline="0" noProof="0" dirty="0">
              <a:ln>
                <a:noFill/>
              </a:ln>
              <a:solidFill>
                <a:srgbClr val="FFFFFF"/>
              </a:solidFill>
              <a:effectLst/>
              <a:uLnTx/>
              <a:uFillTx/>
              <a:latin typeface="Calibri Light"/>
              <a:ea typeface="+mj-ea"/>
              <a:cs typeface="Calibri Light"/>
            </a:endParaRPr>
          </a:p>
        </p:txBody>
      </p:sp>
    </p:spTree>
    <p:extLst>
      <p:ext uri="{BB962C8B-B14F-4D97-AF65-F5344CB8AC3E}">
        <p14:creationId xmlns:p14="http://schemas.microsoft.com/office/powerpoint/2010/main" val="4193473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81F343-284C-449A-9E68-0E40290685A5}"/>
              </a:ext>
            </a:extLst>
          </p:cNvPr>
          <p:cNvSpPr>
            <a:spLocks noGrp="1"/>
          </p:cNvSpPr>
          <p:nvPr>
            <p:ph type="title"/>
          </p:nvPr>
        </p:nvSpPr>
        <p:spPr/>
        <p:txBody>
          <a:bodyPr/>
          <a:lstStyle/>
          <a:p>
            <a:r>
              <a:rPr lang="de-DE" dirty="0"/>
              <a:t>Business Central</a:t>
            </a:r>
            <a:br>
              <a:rPr lang="de-DE" dirty="0"/>
            </a:br>
            <a:r>
              <a:rPr lang="de-DE" i="1" dirty="0"/>
              <a:t>API and Web Services</a:t>
            </a:r>
          </a:p>
        </p:txBody>
      </p:sp>
      <p:sp>
        <p:nvSpPr>
          <p:cNvPr id="3" name="Textplatzhalter 2">
            <a:extLst>
              <a:ext uri="{FF2B5EF4-FFF2-40B4-BE49-F238E27FC236}">
                <a16:creationId xmlns:a16="http://schemas.microsoft.com/office/drawing/2014/main" id="{6904C1D1-8A6E-43C8-8FB7-D5D2075BDE3F}"/>
              </a:ext>
            </a:extLst>
          </p:cNvPr>
          <p:cNvSpPr>
            <a:spLocks noGrp="1"/>
          </p:cNvSpPr>
          <p:nvPr>
            <p:ph type="body" sz="quarter" idx="10"/>
          </p:nvPr>
        </p:nvSpPr>
        <p:spPr/>
        <p:txBody>
          <a:bodyPr/>
          <a:lstStyle/>
          <a:p>
            <a:r>
              <a:rPr lang="en-US" dirty="0"/>
              <a:t>SOAP web services</a:t>
            </a:r>
          </a:p>
          <a:p>
            <a:pPr lvl="1"/>
            <a:r>
              <a:rPr lang="en-US" dirty="0" err="1"/>
              <a:t>Codeunit</a:t>
            </a:r>
            <a:endParaRPr lang="en-US" dirty="0"/>
          </a:p>
          <a:p>
            <a:pPr lvl="1"/>
            <a:r>
              <a:rPr lang="en-US" dirty="0"/>
              <a:t>Page</a:t>
            </a:r>
          </a:p>
          <a:p>
            <a:pPr lvl="1"/>
            <a:r>
              <a:rPr lang="en-US" dirty="0"/>
              <a:t>Query</a:t>
            </a:r>
          </a:p>
          <a:p>
            <a:pPr lvl="2"/>
            <a:endParaRPr lang="en-US" dirty="0"/>
          </a:p>
          <a:p>
            <a:r>
              <a:rPr lang="en-US" dirty="0"/>
              <a:t>OData web services</a:t>
            </a:r>
          </a:p>
          <a:p>
            <a:pPr lvl="1"/>
            <a:r>
              <a:rPr lang="en-US" dirty="0"/>
              <a:t>Page</a:t>
            </a:r>
          </a:p>
          <a:p>
            <a:pPr lvl="1"/>
            <a:r>
              <a:rPr lang="en-US" dirty="0"/>
              <a:t>Query</a:t>
            </a:r>
          </a:p>
          <a:p>
            <a:pPr lvl="1"/>
            <a:endParaRPr lang="en-US" dirty="0"/>
          </a:p>
          <a:p>
            <a:r>
              <a:rPr lang="en-US" dirty="0"/>
              <a:t>API endpoints</a:t>
            </a:r>
          </a:p>
          <a:p>
            <a:pPr lvl="1"/>
            <a:r>
              <a:rPr lang="en-US" dirty="0"/>
              <a:t>Page	</a:t>
            </a:r>
            <a:r>
              <a:rPr lang="en-US" i="1" dirty="0" err="1"/>
              <a:t>PageType</a:t>
            </a:r>
            <a:r>
              <a:rPr lang="en-US" i="1" dirty="0"/>
              <a:t> = API</a:t>
            </a:r>
          </a:p>
          <a:p>
            <a:pPr lvl="1"/>
            <a:endParaRPr lang="en-US" dirty="0"/>
          </a:p>
          <a:p>
            <a:pPr lvl="1"/>
            <a:endParaRPr lang="en-US" dirty="0"/>
          </a:p>
        </p:txBody>
      </p:sp>
      <p:pic>
        <p:nvPicPr>
          <p:cNvPr id="4" name="Grafik 3">
            <a:extLst>
              <a:ext uri="{FF2B5EF4-FFF2-40B4-BE49-F238E27FC236}">
                <a16:creationId xmlns:a16="http://schemas.microsoft.com/office/drawing/2014/main" id="{A404E034-73A4-45A6-B3C1-B76E37C0E1C4}"/>
              </a:ext>
            </a:extLst>
          </p:cNvPr>
          <p:cNvPicPr>
            <a:picLocks noChangeAspect="1"/>
          </p:cNvPicPr>
          <p:nvPr/>
        </p:nvPicPr>
        <p:blipFill>
          <a:blip r:embed="rId2"/>
          <a:stretch>
            <a:fillRect/>
          </a:stretch>
        </p:blipFill>
        <p:spPr>
          <a:xfrm>
            <a:off x="5721238" y="1440000"/>
            <a:ext cx="6104762" cy="2333333"/>
          </a:xfrm>
          <a:prstGeom prst="rect">
            <a:avLst/>
          </a:prstGeom>
          <a:ln>
            <a:solidFill>
              <a:schemeClr val="accent1"/>
            </a:solidFill>
          </a:ln>
        </p:spPr>
      </p:pic>
      <p:pic>
        <p:nvPicPr>
          <p:cNvPr id="5" name="Grafik 4">
            <a:extLst>
              <a:ext uri="{FF2B5EF4-FFF2-40B4-BE49-F238E27FC236}">
                <a16:creationId xmlns:a16="http://schemas.microsoft.com/office/drawing/2014/main" id="{0CEE2FED-2758-4885-B764-4E658C692A65}"/>
              </a:ext>
            </a:extLst>
          </p:cNvPr>
          <p:cNvPicPr>
            <a:picLocks noChangeAspect="1"/>
          </p:cNvPicPr>
          <p:nvPr/>
        </p:nvPicPr>
        <p:blipFill rotWithShape="1">
          <a:blip r:embed="rId3"/>
          <a:srcRect l="1038" r="733" b="4829"/>
          <a:stretch/>
        </p:blipFill>
        <p:spPr>
          <a:xfrm>
            <a:off x="2162175" y="5309723"/>
            <a:ext cx="9663825" cy="1314277"/>
          </a:xfrm>
          <a:prstGeom prst="rect">
            <a:avLst/>
          </a:prstGeom>
        </p:spPr>
      </p:pic>
    </p:spTree>
    <p:extLst>
      <p:ext uri="{BB962C8B-B14F-4D97-AF65-F5344CB8AC3E}">
        <p14:creationId xmlns:p14="http://schemas.microsoft.com/office/powerpoint/2010/main" val="83850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CB7E21-C08A-44C7-87BB-75C7755250DF}"/>
              </a:ext>
            </a:extLst>
          </p:cNvPr>
          <p:cNvSpPr>
            <a:spLocks noGrp="1"/>
          </p:cNvSpPr>
          <p:nvPr>
            <p:ph type="title"/>
          </p:nvPr>
        </p:nvSpPr>
        <p:spPr/>
        <p:txBody>
          <a:bodyPr/>
          <a:lstStyle/>
          <a:p>
            <a:r>
              <a:rPr lang="en-US" dirty="0"/>
              <a:t>Business Central</a:t>
            </a:r>
            <a:br>
              <a:rPr lang="en-US" dirty="0"/>
            </a:br>
            <a:r>
              <a:rPr lang="en-US" i="1" dirty="0"/>
              <a:t>Explore classic Web Services</a:t>
            </a:r>
          </a:p>
        </p:txBody>
      </p:sp>
      <p:sp>
        <p:nvSpPr>
          <p:cNvPr id="3" name="Textplatzhalter 2">
            <a:extLst>
              <a:ext uri="{FF2B5EF4-FFF2-40B4-BE49-F238E27FC236}">
                <a16:creationId xmlns:a16="http://schemas.microsoft.com/office/drawing/2014/main" id="{1EFA11C2-CC94-4E19-AC93-4860674AB23B}"/>
              </a:ext>
            </a:extLst>
          </p:cNvPr>
          <p:cNvSpPr>
            <a:spLocks noGrp="1"/>
          </p:cNvSpPr>
          <p:nvPr>
            <p:ph type="body" sz="quarter" idx="10"/>
          </p:nvPr>
        </p:nvSpPr>
        <p:spPr/>
        <p:txBody>
          <a:bodyPr/>
          <a:lstStyle/>
          <a:p>
            <a:r>
              <a:rPr lang="en-US" dirty="0"/>
              <a:t>[ALT] + [Q] … Tell Me … Web Services</a:t>
            </a:r>
          </a:p>
          <a:p>
            <a:r>
              <a:rPr lang="en-US" dirty="0" err="1"/>
              <a:t>Codeunits</a:t>
            </a:r>
            <a:r>
              <a:rPr lang="en-US" dirty="0"/>
              <a:t>, Pages &amp; Queries</a:t>
            </a:r>
          </a:p>
        </p:txBody>
      </p:sp>
      <p:pic>
        <p:nvPicPr>
          <p:cNvPr id="4" name="Grafik 3">
            <a:extLst>
              <a:ext uri="{FF2B5EF4-FFF2-40B4-BE49-F238E27FC236}">
                <a16:creationId xmlns:a16="http://schemas.microsoft.com/office/drawing/2014/main" id="{A88B7D56-2872-4639-9CFA-B5CA53A27832}"/>
              </a:ext>
            </a:extLst>
          </p:cNvPr>
          <p:cNvPicPr>
            <a:picLocks noChangeAspect="1"/>
          </p:cNvPicPr>
          <p:nvPr/>
        </p:nvPicPr>
        <p:blipFill>
          <a:blip r:embed="rId2"/>
          <a:stretch>
            <a:fillRect/>
          </a:stretch>
        </p:blipFill>
        <p:spPr>
          <a:xfrm>
            <a:off x="360499" y="2343150"/>
            <a:ext cx="11465501" cy="3992850"/>
          </a:xfrm>
          <a:prstGeom prst="rect">
            <a:avLst/>
          </a:prstGeom>
          <a:ln>
            <a:solidFill>
              <a:schemeClr val="accent1"/>
            </a:solidFill>
          </a:ln>
        </p:spPr>
      </p:pic>
    </p:spTree>
    <p:extLst>
      <p:ext uri="{BB962C8B-B14F-4D97-AF65-F5344CB8AC3E}">
        <p14:creationId xmlns:p14="http://schemas.microsoft.com/office/powerpoint/2010/main" val="797539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C3514EFF-F541-43C5-968F-2C1B6521B286}"/>
              </a:ext>
            </a:extLst>
          </p:cNvPr>
          <p:cNvSpPr>
            <a:spLocks noGrp="1"/>
          </p:cNvSpPr>
          <p:nvPr>
            <p:ph type="body" sz="quarter" idx="10"/>
          </p:nvPr>
        </p:nvSpPr>
        <p:spPr/>
        <p:txBody>
          <a:bodyPr/>
          <a:lstStyle/>
          <a:p>
            <a:r>
              <a:rPr lang="en-US" dirty="0"/>
              <a:t>Copy the URL from</a:t>
            </a:r>
          </a:p>
          <a:p>
            <a:pPr lvl="1"/>
            <a:r>
              <a:rPr lang="en-US" dirty="0"/>
              <a:t>Web Services Page</a:t>
            </a:r>
          </a:p>
          <a:p>
            <a:pPr lvl="1"/>
            <a:r>
              <a:rPr lang="en-US" dirty="0"/>
              <a:t>Landing Page</a:t>
            </a:r>
          </a:p>
          <a:p>
            <a:pPr lvl="1"/>
            <a:endParaRPr lang="en-US" dirty="0"/>
          </a:p>
          <a:p>
            <a:r>
              <a:rPr lang="en-US" dirty="0"/>
              <a:t>Basic Authentication</a:t>
            </a:r>
          </a:p>
          <a:p>
            <a:pPr lvl="1"/>
            <a:r>
              <a:rPr lang="en-US" dirty="0"/>
              <a:t>Username</a:t>
            </a:r>
          </a:p>
          <a:p>
            <a:pPr lvl="1"/>
            <a:r>
              <a:rPr lang="en-US" dirty="0"/>
              <a:t>Web Access Key</a:t>
            </a:r>
          </a:p>
        </p:txBody>
      </p:sp>
      <p:sp>
        <p:nvSpPr>
          <p:cNvPr id="2" name="Titel 1">
            <a:extLst>
              <a:ext uri="{FF2B5EF4-FFF2-40B4-BE49-F238E27FC236}">
                <a16:creationId xmlns:a16="http://schemas.microsoft.com/office/drawing/2014/main" id="{A55889B7-1B71-420B-ACD8-42E6CBEE9427}"/>
              </a:ext>
            </a:extLst>
          </p:cNvPr>
          <p:cNvSpPr>
            <a:spLocks noGrp="1"/>
          </p:cNvSpPr>
          <p:nvPr>
            <p:ph type="title"/>
          </p:nvPr>
        </p:nvSpPr>
        <p:spPr/>
        <p:txBody>
          <a:bodyPr/>
          <a:lstStyle/>
          <a:p>
            <a:r>
              <a:rPr lang="en-US"/>
              <a:t>Business Central</a:t>
            </a:r>
            <a:br>
              <a:rPr lang="en-US"/>
            </a:br>
            <a:r>
              <a:rPr lang="en-US" i="1"/>
              <a:t>Explore classic Web Services</a:t>
            </a:r>
            <a:endParaRPr lang="en-US"/>
          </a:p>
        </p:txBody>
      </p:sp>
      <p:pic>
        <p:nvPicPr>
          <p:cNvPr id="5" name="Grafik 4">
            <a:extLst>
              <a:ext uri="{FF2B5EF4-FFF2-40B4-BE49-F238E27FC236}">
                <a16:creationId xmlns:a16="http://schemas.microsoft.com/office/drawing/2014/main" id="{F7CE1158-0DAA-4077-820C-DF43D947C9A2}"/>
              </a:ext>
            </a:extLst>
          </p:cNvPr>
          <p:cNvPicPr>
            <a:picLocks noChangeAspect="1"/>
          </p:cNvPicPr>
          <p:nvPr/>
        </p:nvPicPr>
        <p:blipFill rotWithShape="1">
          <a:blip r:embed="rId2"/>
          <a:srcRect b="30825"/>
          <a:stretch/>
        </p:blipFill>
        <p:spPr>
          <a:xfrm>
            <a:off x="7495837" y="1440000"/>
            <a:ext cx="4330163" cy="4744016"/>
          </a:xfrm>
          <a:prstGeom prst="rect">
            <a:avLst/>
          </a:prstGeom>
        </p:spPr>
      </p:pic>
      <p:pic>
        <p:nvPicPr>
          <p:cNvPr id="4" name="Grafik 3">
            <a:extLst>
              <a:ext uri="{FF2B5EF4-FFF2-40B4-BE49-F238E27FC236}">
                <a16:creationId xmlns:a16="http://schemas.microsoft.com/office/drawing/2014/main" id="{0F64904D-19BC-485C-816D-0A0B02B18416}"/>
              </a:ext>
            </a:extLst>
          </p:cNvPr>
          <p:cNvPicPr>
            <a:picLocks noChangeAspect="1"/>
          </p:cNvPicPr>
          <p:nvPr/>
        </p:nvPicPr>
        <p:blipFill>
          <a:blip r:embed="rId3"/>
          <a:stretch>
            <a:fillRect/>
          </a:stretch>
        </p:blipFill>
        <p:spPr>
          <a:xfrm>
            <a:off x="4137933" y="2522298"/>
            <a:ext cx="2764403" cy="1952057"/>
          </a:xfrm>
          <a:prstGeom prst="rect">
            <a:avLst/>
          </a:prstGeom>
        </p:spPr>
      </p:pic>
      <p:pic>
        <p:nvPicPr>
          <p:cNvPr id="7" name="Grafik 6">
            <a:extLst>
              <a:ext uri="{FF2B5EF4-FFF2-40B4-BE49-F238E27FC236}">
                <a16:creationId xmlns:a16="http://schemas.microsoft.com/office/drawing/2014/main" id="{4AE8633A-4424-4342-9FA7-17E48DC5E98F}"/>
              </a:ext>
            </a:extLst>
          </p:cNvPr>
          <p:cNvPicPr>
            <a:picLocks noChangeAspect="1"/>
          </p:cNvPicPr>
          <p:nvPr/>
        </p:nvPicPr>
        <p:blipFill>
          <a:blip r:embed="rId4"/>
          <a:stretch>
            <a:fillRect/>
          </a:stretch>
        </p:blipFill>
        <p:spPr>
          <a:xfrm>
            <a:off x="360000" y="4955048"/>
            <a:ext cx="9838095" cy="1380952"/>
          </a:xfrm>
          <a:prstGeom prst="rect">
            <a:avLst/>
          </a:prstGeom>
          <a:ln>
            <a:solidFill>
              <a:schemeClr val="accent1"/>
            </a:solidFill>
          </a:ln>
        </p:spPr>
      </p:pic>
    </p:spTree>
    <p:extLst>
      <p:ext uri="{BB962C8B-B14F-4D97-AF65-F5344CB8AC3E}">
        <p14:creationId xmlns:p14="http://schemas.microsoft.com/office/powerpoint/2010/main" val="2322715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AD30FC-34E9-4990-97F4-BFF8F9776542}"/>
              </a:ext>
            </a:extLst>
          </p:cNvPr>
          <p:cNvSpPr>
            <a:spLocks noGrp="1"/>
          </p:cNvSpPr>
          <p:nvPr>
            <p:ph type="title"/>
          </p:nvPr>
        </p:nvSpPr>
        <p:spPr/>
        <p:txBody>
          <a:bodyPr/>
          <a:lstStyle/>
          <a:p>
            <a:r>
              <a:rPr lang="de-DE" dirty="0"/>
              <a:t>Business Central</a:t>
            </a:r>
            <a:br>
              <a:rPr lang="de-DE" dirty="0"/>
            </a:br>
            <a:r>
              <a:rPr lang="de-DE" i="1" dirty="0"/>
              <a:t>Setup Web Service Access</a:t>
            </a:r>
          </a:p>
        </p:txBody>
      </p:sp>
      <p:sp>
        <p:nvSpPr>
          <p:cNvPr id="3" name="Textplatzhalter 2">
            <a:extLst>
              <a:ext uri="{FF2B5EF4-FFF2-40B4-BE49-F238E27FC236}">
                <a16:creationId xmlns:a16="http://schemas.microsoft.com/office/drawing/2014/main" id="{EAB20D98-3A5D-4B19-9E47-DB84E02B154F}"/>
              </a:ext>
            </a:extLst>
          </p:cNvPr>
          <p:cNvSpPr>
            <a:spLocks noGrp="1"/>
          </p:cNvSpPr>
          <p:nvPr>
            <p:ph type="body" sz="quarter" idx="10"/>
          </p:nvPr>
        </p:nvSpPr>
        <p:spPr/>
        <p:txBody>
          <a:bodyPr/>
          <a:lstStyle/>
          <a:p>
            <a:r>
              <a:rPr lang="en-US" dirty="0"/>
              <a:t>Open „Users“ and select the right user</a:t>
            </a:r>
          </a:p>
          <a:p>
            <a:r>
              <a:rPr lang="en-US" dirty="0"/>
              <a:t>Open „User Card“</a:t>
            </a:r>
          </a:p>
          <a:p>
            <a:r>
              <a:rPr lang="en-US" dirty="0"/>
              <a:t>Create a „Web Service Access” Key</a:t>
            </a:r>
          </a:p>
          <a:p>
            <a:pPr lvl="1"/>
            <a:r>
              <a:rPr lang="en-US" dirty="0"/>
              <a:t>Adjust the Key Expire</a:t>
            </a:r>
          </a:p>
          <a:p>
            <a:pPr lvl="1"/>
            <a:r>
              <a:rPr lang="en-US" dirty="0"/>
              <a:t>Confirm</a:t>
            </a:r>
          </a:p>
          <a:p>
            <a:pPr lvl="1"/>
            <a:r>
              <a:rPr lang="en-US" dirty="0"/>
              <a:t>Copy the Key</a:t>
            </a:r>
          </a:p>
          <a:p>
            <a:pPr lvl="1"/>
            <a:endParaRPr lang="en-US" dirty="0"/>
          </a:p>
          <a:p>
            <a:r>
              <a:rPr lang="en-US" i="1" dirty="0"/>
              <a:t>Authentication</a:t>
            </a:r>
          </a:p>
          <a:p>
            <a:pPr lvl="1"/>
            <a:r>
              <a:rPr lang="en-US" i="1" dirty="0"/>
              <a:t>Basic </a:t>
            </a:r>
          </a:p>
          <a:p>
            <a:pPr lvl="1"/>
            <a:r>
              <a:rPr lang="en-US" i="1" dirty="0"/>
              <a:t>User &amp; Password</a:t>
            </a:r>
          </a:p>
          <a:p>
            <a:endParaRPr lang="en-US" dirty="0"/>
          </a:p>
        </p:txBody>
      </p:sp>
      <p:pic>
        <p:nvPicPr>
          <p:cNvPr id="4" name="Grafik 3">
            <a:extLst>
              <a:ext uri="{FF2B5EF4-FFF2-40B4-BE49-F238E27FC236}">
                <a16:creationId xmlns:a16="http://schemas.microsoft.com/office/drawing/2014/main" id="{817B9AA5-03D4-4019-8A0A-35EFC664A691}"/>
              </a:ext>
            </a:extLst>
          </p:cNvPr>
          <p:cNvPicPr>
            <a:picLocks noChangeAspect="1"/>
          </p:cNvPicPr>
          <p:nvPr/>
        </p:nvPicPr>
        <p:blipFill>
          <a:blip r:embed="rId2"/>
          <a:stretch>
            <a:fillRect/>
          </a:stretch>
        </p:blipFill>
        <p:spPr>
          <a:xfrm>
            <a:off x="6794134" y="559724"/>
            <a:ext cx="4931548" cy="2763108"/>
          </a:xfrm>
          <a:prstGeom prst="rect">
            <a:avLst/>
          </a:prstGeom>
          <a:ln>
            <a:solidFill>
              <a:schemeClr val="accent1"/>
            </a:solidFill>
          </a:ln>
        </p:spPr>
      </p:pic>
      <p:pic>
        <p:nvPicPr>
          <p:cNvPr id="5" name="Grafik 4">
            <a:extLst>
              <a:ext uri="{FF2B5EF4-FFF2-40B4-BE49-F238E27FC236}">
                <a16:creationId xmlns:a16="http://schemas.microsoft.com/office/drawing/2014/main" id="{C0C96F5A-C6C4-4F06-ADB1-D3DE0585082A}"/>
              </a:ext>
            </a:extLst>
          </p:cNvPr>
          <p:cNvPicPr>
            <a:picLocks noChangeAspect="1"/>
          </p:cNvPicPr>
          <p:nvPr/>
        </p:nvPicPr>
        <p:blipFill rotWithShape="1">
          <a:blip r:embed="rId3"/>
          <a:srcRect l="4272" t="7299" r="3015" b="11209"/>
          <a:stretch/>
        </p:blipFill>
        <p:spPr>
          <a:xfrm>
            <a:off x="4171949" y="3829050"/>
            <a:ext cx="4476751" cy="1466850"/>
          </a:xfrm>
          <a:prstGeom prst="rect">
            <a:avLst/>
          </a:prstGeom>
          <a:ln>
            <a:solidFill>
              <a:schemeClr val="accent1"/>
            </a:solidFill>
          </a:ln>
        </p:spPr>
      </p:pic>
      <p:pic>
        <p:nvPicPr>
          <p:cNvPr id="7" name="Grafik 6">
            <a:extLst>
              <a:ext uri="{FF2B5EF4-FFF2-40B4-BE49-F238E27FC236}">
                <a16:creationId xmlns:a16="http://schemas.microsoft.com/office/drawing/2014/main" id="{2D4BC06B-8879-4227-93E3-E767589F4F9B}"/>
              </a:ext>
            </a:extLst>
          </p:cNvPr>
          <p:cNvPicPr>
            <a:picLocks noChangeAspect="1"/>
          </p:cNvPicPr>
          <p:nvPr/>
        </p:nvPicPr>
        <p:blipFill>
          <a:blip r:embed="rId4"/>
          <a:stretch>
            <a:fillRect/>
          </a:stretch>
        </p:blipFill>
        <p:spPr>
          <a:xfrm>
            <a:off x="4573301" y="5508237"/>
            <a:ext cx="7152381" cy="942857"/>
          </a:xfrm>
          <a:prstGeom prst="rect">
            <a:avLst/>
          </a:prstGeom>
          <a:ln>
            <a:solidFill>
              <a:schemeClr val="accent1"/>
            </a:solidFill>
          </a:ln>
        </p:spPr>
      </p:pic>
      <p:pic>
        <p:nvPicPr>
          <p:cNvPr id="6" name="Grafik 5">
            <a:extLst>
              <a:ext uri="{FF2B5EF4-FFF2-40B4-BE49-F238E27FC236}">
                <a16:creationId xmlns:a16="http://schemas.microsoft.com/office/drawing/2014/main" id="{EA43540F-38F8-4408-8358-C2D2CA73B7C1}"/>
              </a:ext>
            </a:extLst>
          </p:cNvPr>
          <p:cNvPicPr>
            <a:picLocks noChangeAspect="1"/>
          </p:cNvPicPr>
          <p:nvPr/>
        </p:nvPicPr>
        <p:blipFill rotWithShape="1">
          <a:blip r:embed="rId5"/>
          <a:srcRect l="2011" t="2113" r="2550" b="3836"/>
          <a:stretch/>
        </p:blipFill>
        <p:spPr>
          <a:xfrm>
            <a:off x="8858656" y="3429000"/>
            <a:ext cx="2867026" cy="2266951"/>
          </a:xfrm>
          <a:prstGeom prst="rect">
            <a:avLst/>
          </a:prstGeom>
          <a:ln>
            <a:solidFill>
              <a:schemeClr val="accent1"/>
            </a:solidFill>
          </a:ln>
        </p:spPr>
      </p:pic>
    </p:spTree>
    <p:extLst>
      <p:ext uri="{BB962C8B-B14F-4D97-AF65-F5344CB8AC3E}">
        <p14:creationId xmlns:p14="http://schemas.microsoft.com/office/powerpoint/2010/main" val="3557218847"/>
      </p:ext>
    </p:extLst>
  </p:cSld>
  <p:clrMapOvr>
    <a:masterClrMapping/>
  </p:clrMapOvr>
</p:sld>
</file>

<file path=ppt/theme/theme1.xml><?xml version="1.0" encoding="utf-8"?>
<a:theme xmlns:a="http://schemas.openxmlformats.org/drawingml/2006/main" name="CC Powerpoint_Master_de">
  <a:themeElements>
    <a:clrScheme name="Benutzerdefiniert 12">
      <a:dk1>
        <a:srgbClr val="57666D"/>
      </a:dk1>
      <a:lt1>
        <a:srgbClr val="FFFFFF"/>
      </a:lt1>
      <a:dk2>
        <a:srgbClr val="57666D"/>
      </a:dk2>
      <a:lt2>
        <a:srgbClr val="F5A748"/>
      </a:lt2>
      <a:accent1>
        <a:srgbClr val="C4DCF1"/>
      </a:accent1>
      <a:accent2>
        <a:srgbClr val="D3DF89"/>
      </a:accent2>
      <a:accent3>
        <a:srgbClr val="AAAAAA"/>
      </a:accent3>
      <a:accent4>
        <a:srgbClr val="F5A748"/>
      </a:accent4>
      <a:accent5>
        <a:srgbClr val="57666D"/>
      </a:accent5>
      <a:accent6>
        <a:srgbClr val="04276E"/>
      </a:accent6>
      <a:hlink>
        <a:srgbClr val="F5A748"/>
      </a:hlink>
      <a:folHlink>
        <a:srgbClr val="F5A748"/>
      </a:folHlink>
    </a:clrScheme>
    <a:fontScheme name="CC CI Font">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C Powerpoint_Master_de.potx" id="{075D7473-2303-45AC-BF57-B042534C9EDC}" vid="{D78DD5C9-7E17-432E-B7DC-97902442BD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anguage xmlns="http://schemas.microsoft.com/sharepoint/v3">German (Germany)</Language>
    <mad21047db9f495a8fdd7dc3ccda22b3 xmlns="05542a94-bbbb-426b-8ce8-25e698cde4d1">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7a630714-329f-4c83-9e8d-cf0cdc2d2f78</TermId>
        </TermInfo>
      </Terms>
    </mad21047db9f495a8fdd7dc3ccda22b3>
    <valid_until xmlns="05542a94-bbbb-426b-8ce8-25e698cde4d1">2018-02-20T12:00:00+00:00</valid_until>
    <e1623523166e4e2e8c8d51d4511654b1 xmlns="05542a94-bbbb-426b-8ce8-25e698cde4d1">
      <Terms xmlns="http://schemas.microsoft.com/office/infopath/2007/PartnerControls">
        <TermInfo xmlns="http://schemas.microsoft.com/office/infopath/2007/PartnerControls">
          <TermName xmlns="http://schemas.microsoft.com/office/infopath/2007/PartnerControls">Company Präsentation</TermName>
          <TermId xmlns="http://schemas.microsoft.com/office/infopath/2007/PartnerControls">4e9d147f-d25d-452b-8050-bfb37c0caa36</TermId>
        </TermInfo>
        <TermInfo xmlns="http://schemas.microsoft.com/office/infopath/2007/PartnerControls">
          <TermName xmlns="http://schemas.microsoft.com/office/infopath/2007/PartnerControls">Company presentation</TermName>
          <TermId xmlns="http://schemas.microsoft.com/office/infopath/2007/PartnerControls">68fcd593-eeb5-4690-a982-0f5a084a83d9</TermId>
        </TermInfo>
        <TermInfo xmlns="http://schemas.microsoft.com/office/infopath/2007/PartnerControls">
          <TermName xmlns="http://schemas.microsoft.com/office/infopath/2007/PartnerControls">Unternehmenspräsentation</TermName>
          <TermId xmlns="http://schemas.microsoft.com/office/infopath/2007/PartnerControls">3d48dd7b-3839-477c-a5aa-2537e318ed99</TermId>
        </TermInfo>
      </Terms>
    </e1623523166e4e2e8c8d51d4511654b1>
    <Publish_info xmlns="05542a94-bbbb-426b-8ce8-25e698cde4d1" xsi:nil="true"/>
    <fe3215d00b34412d833cfc0651576422 xmlns="05542a94-bbbb-426b-8ce8-25e698cde4d1">
      <Terms xmlns="http://schemas.microsoft.com/office/infopath/2007/PartnerControls">
        <TermInfo xmlns="http://schemas.microsoft.com/office/infopath/2007/PartnerControls">
          <TermName xmlns="http://schemas.microsoft.com/office/infopath/2007/PartnerControls">n/a</TermName>
          <TermId xmlns="http://schemas.microsoft.com/office/infopath/2007/PartnerControls">7a630714-329f-4c83-9e8d-cf0cdc2d2f78</TermId>
        </TermInfo>
      </Terms>
    </fe3215d00b34412d833cfc0651576422>
    <IntendedUse xmlns="05542a94-bbbb-426b-8ce8-25e698cde4d1">internal</IntendedUse>
    <p5c2dc71588a484c9f8f7bb90b0d1957 xmlns="05542a94-bbbb-426b-8ce8-25e698cde4d1">
      <Terms xmlns="http://schemas.microsoft.com/office/infopath/2007/PartnerControls">
        <TermInfo xmlns="http://schemas.microsoft.com/office/infopath/2007/PartnerControls">
          <TermName xmlns="http://schemas.microsoft.com/office/infopath/2007/PartnerControls">Unternehmenspräsentation</TermName>
          <TermId xmlns="http://schemas.microsoft.com/office/infopath/2007/PartnerControls">6e5c7c45-44cd-4069-b758-687bd1e7d2b7</TermId>
        </TermInfo>
      </Terms>
    </p5c2dc71588a484c9f8f7bb90b0d1957>
    <Solution_Release xmlns="05542a94-bbbb-426b-8ce8-25e698cde4d1">n/a</Solution_Release>
    <publish xmlns="05542a94-bbbb-426b-8ce8-25e698cde4d1">false</publish>
    <valid_from xmlns="05542a94-bbbb-426b-8ce8-25e698cde4d1">2018-02-20T12:47:02+00:00</valid_from>
    <Originated_x0020_from xmlns="05542a94-bbbb-426b-8ce8-25e698cde4d1">COSMO CONSULT</Originated_x0020_from>
    <TaxCatchAll xmlns="05542a94-bbbb-426b-8ce8-25e698cde4d1">
      <Value>11</Value>
      <Value>10</Value>
      <Value>2132</Value>
      <Value>2131</Value>
      <Value>2130</Value>
      <Value>683</Value>
    </TaxCatchAll>
    <_dlc_DocId xmlns="abfa8901-7984-434c-b8fc-f6aa73d9b37f">DMSCC00-6-1209</_dlc_DocId>
    <_dlc_DocIdUrl xmlns="abfa8901-7984-434c-b8fc-f6aa73d9b37f">
      <Url>https://dms.cosmoconsult.com/_layouts/15/DocIdRedir.aspx?ID=DMSCC00-6-1209</Url>
      <Description>DMSCC00-6-1209</Description>
    </_dlc_DocIdUrl>
    <_dlc_DocIdPersistId xmlns="abfa8901-7984-434c-b8fc-f6aa73d9b37f">true</_dlc_DocIdPersistId>
    <SharedWithUsers xmlns="abfa8901-7984-434c-b8fc-f6aa73d9b37f">
      <UserInfo>
        <DisplayName/>
        <AccountId xsi:nil="true"/>
        <AccountType/>
      </UserInfo>
    </SharedWithUsers>
  </documentManagement>
</p:properties>
</file>

<file path=customXml/item4.xml><?xml version="1.0" encoding="utf-8"?>
<?mso-contentType ?>
<SharedContentType xmlns="Microsoft.SharePoint.Taxonomy.ContentTypeSync" SourceId="ae24ad07-6e3a-456c-bf74-d291e603dfc8" ContentTypeId="0x0101002B2526F3368D7045BBB4E668F219EC2B01" PreviousValue="false"/>
</file>

<file path=customXml/item5.xml><?xml version="1.0" encoding="utf-8"?>
<ct:contentTypeSchema xmlns:ct="http://schemas.microsoft.com/office/2006/metadata/contentType" xmlns:ma="http://schemas.microsoft.com/office/2006/metadata/properties/metaAttributes" ct:_="" ma:_="" ma:contentTypeName="OPS Document" ma:contentTypeID="0x0101002B2526F3368D7045BBB4E668F219EC2B010015401231F557BA49A4B8F145E611B5D4" ma:contentTypeVersion="94" ma:contentTypeDescription="New Operations Document " ma:contentTypeScope="" ma:versionID="47df91690d6bbc0f9c41f17291e2f870">
  <xsd:schema xmlns:xsd="http://www.w3.org/2001/XMLSchema" xmlns:xs="http://www.w3.org/2001/XMLSchema" xmlns:p="http://schemas.microsoft.com/office/2006/metadata/properties" xmlns:ns1="05542a94-bbbb-426b-8ce8-25e698cde4d1" xmlns:ns2="http://schemas.microsoft.com/sharepoint/v3" xmlns:ns3="abfa8901-7984-434c-b8fc-f6aa73d9b37f" targetNamespace="http://schemas.microsoft.com/office/2006/metadata/properties" ma:root="true" ma:fieldsID="73d996c3a467bfcee6060b1989054142" ns1:_="" ns2:_="" ns3:_="">
    <xsd:import namespace="05542a94-bbbb-426b-8ce8-25e698cde4d1"/>
    <xsd:import namespace="http://schemas.microsoft.com/sharepoint/v3"/>
    <xsd:import namespace="abfa8901-7984-434c-b8fc-f6aa73d9b37f"/>
    <xsd:element name="properties">
      <xsd:complexType>
        <xsd:sequence>
          <xsd:element name="documentManagement">
            <xsd:complexType>
              <xsd:all>
                <xsd:element ref="ns1:Solution_Release" minOccurs="0"/>
                <xsd:element ref="ns2:Language"/>
                <xsd:element ref="ns1:Originated_x0020_from" minOccurs="0"/>
                <xsd:element ref="ns1:IntendedUse" minOccurs="0"/>
                <xsd:element ref="ns1:publish" minOccurs="0"/>
                <xsd:element ref="ns1:mad21047db9f495a8fdd7dc3ccda22b3" minOccurs="0"/>
                <xsd:element ref="ns1:e1623523166e4e2e8c8d51d4511654b1" minOccurs="0"/>
                <xsd:element ref="ns1:TaxCatchAll" minOccurs="0"/>
                <xsd:element ref="ns1:TaxCatchAllLabel" minOccurs="0"/>
                <xsd:element ref="ns1:p5c2dc71588a484c9f8f7bb90b0d1957" minOccurs="0"/>
                <xsd:element ref="ns1:Publish_info" minOccurs="0"/>
                <xsd:element ref="ns1:fe3215d00b34412d833cfc0651576422" minOccurs="0"/>
                <xsd:element ref="ns1:valid_from" minOccurs="0"/>
                <xsd:element ref="ns1:valid_until" minOccurs="0"/>
                <xsd:element ref="ns3:SharedWithUsers"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542a94-bbbb-426b-8ce8-25e698cde4d1" elementFormDefault="qualified">
    <xsd:import namespace="http://schemas.microsoft.com/office/2006/documentManagement/types"/>
    <xsd:import namespace="http://schemas.microsoft.com/office/infopath/2007/PartnerControls"/>
    <xsd:element name="Solution_Release" ma:index="5" nillable="true" ma:displayName="Solution_Release" ma:description="Provide release information for the solution" ma:internalName="Solution_Release" ma:readOnly="false">
      <xsd:simpleType>
        <xsd:restriction base="dms:Text">
          <xsd:maxLength value="20"/>
        </xsd:restriction>
      </xsd:simpleType>
    </xsd:element>
    <xsd:element name="Originated_x0020_from" ma:index="7" nillable="true" ma:displayName="Originated from" ma:default="COSMO CONSULT" ma:description="Select the originator of this document" ma:format="RadioButtons" ma:internalName="Originated_x0020_from">
      <xsd:simpleType>
        <xsd:restriction base="dms:Choice">
          <xsd:enumeration value="COSMO CONSULT"/>
          <xsd:enumeration value="MICROSOFT"/>
          <xsd:enumeration value="3rd Party"/>
        </xsd:restriction>
      </xsd:simpleType>
    </xsd:element>
    <xsd:element name="IntendedUse" ma:index="8" nillable="true" ma:displayName="Intended Use" ma:default="internal" ma:description="Decide if the Document is for internal usage only or cn lso be provided to external." ma:format="RadioButtons" ma:internalName="IntendedUse" ma:readOnly="false">
      <xsd:simpleType>
        <xsd:restriction base="dms:Choice">
          <xsd:enumeration value="internal"/>
          <xsd:enumeration value="external"/>
        </xsd:restriction>
      </xsd:simpleType>
    </xsd:element>
    <xsd:element name="publish" ma:index="9" nillable="true" ma:displayName="publish" ma:default="0" ma:description="Check this to publish the document" ma:internalName="publish" ma:readOnly="false">
      <xsd:simpleType>
        <xsd:restriction base="dms:Boolean"/>
      </xsd:simpleType>
    </xsd:element>
    <xsd:element name="mad21047db9f495a8fdd7dc3ccda22b3" ma:index="12" nillable="true" ma:taxonomy="true" ma:internalName="mad21047db9f495a8fdd7dc3ccda22b3" ma:taxonomyFieldName="Solution" ma:displayName="Solution" ma:readOnly="false" ma:default="11;#n/a|7a630714-329f-4c83-9e8d-cf0cdc2d2f78" ma:fieldId="{6ad21047-db9f-495a-8fdd-7dc3ccda22b3}" ma:taxonomyMulti="true" ma:sspId="ae24ad07-6e3a-456c-bf74-d291e603dfc8" ma:termSetId="02864673-8dcd-4ee0-b6c2-a444b474acf5" ma:anchorId="00000000-0000-0000-0000-000000000000" ma:open="false" ma:isKeyword="false">
      <xsd:complexType>
        <xsd:sequence>
          <xsd:element ref="pc:Terms" minOccurs="0" maxOccurs="1"/>
        </xsd:sequence>
      </xsd:complexType>
    </xsd:element>
    <xsd:element name="e1623523166e4e2e8c8d51d4511654b1" ma:index="17" nillable="true" ma:taxonomy="true" ma:internalName="e1623523166e4e2e8c8d51d4511654b1" ma:taxonomyFieldName="OPS_x0020_Tag" ma:displayName="OPS Tag" ma:default="" ma:fieldId="{e1623523-166e-4e2e-8c8d-51d4511654b1}" ma:taxonomyMulti="true" ma:sspId="ae24ad07-6e3a-456c-bf74-d291e603dfc8" ma:termSetId="1e82d573-3935-43d1-b47a-8a73db1dc77d" ma:anchorId="00000000-0000-0000-0000-000000000000" ma:open="true" ma:isKeyword="false">
      <xsd:complexType>
        <xsd:sequence>
          <xsd:element ref="pc:Terms" minOccurs="0" maxOccurs="1"/>
        </xsd:sequence>
      </xsd:complexType>
    </xsd:element>
    <xsd:element name="TaxCatchAll" ma:index="18" nillable="true" ma:displayName="Taxonomy Catch All Column" ma:list="{4de6023a-b120-4c27-8683-fad2ac69f244}" ma:internalName="TaxCatchAll" ma:showField="CatchAllData" ma:web="abfa8901-7984-434c-b8fc-f6aa73d9b37f">
      <xsd:complexType>
        <xsd:complexContent>
          <xsd:extension base="dms:MultiChoiceLookup">
            <xsd:sequence>
              <xsd:element name="Value" type="dms:Lookup" maxOccurs="unbounded" minOccurs="0" nillable="true"/>
            </xsd:sequence>
          </xsd:extension>
        </xsd:complexContent>
      </xsd:complexType>
    </xsd:element>
    <xsd:element name="TaxCatchAllLabel" ma:index="19" nillable="true" ma:displayName="Taxonomy Catch All Column1" ma:hidden="true" ma:list="{4de6023a-b120-4c27-8683-fad2ac69f244}" ma:internalName="TaxCatchAllLabel" ma:readOnly="true" ma:showField="CatchAllDataLabel" ma:web="abfa8901-7984-434c-b8fc-f6aa73d9b37f">
      <xsd:complexType>
        <xsd:complexContent>
          <xsd:extension base="dms:MultiChoiceLookup">
            <xsd:sequence>
              <xsd:element name="Value" type="dms:Lookup" maxOccurs="unbounded" minOccurs="0" nillable="true"/>
            </xsd:sequence>
          </xsd:extension>
        </xsd:complexContent>
      </xsd:complexType>
    </xsd:element>
    <xsd:element name="p5c2dc71588a484c9f8f7bb90b0d1957" ma:index="21" ma:taxonomy="true" ma:internalName="p5c2dc71588a484c9f8f7bb90b0d1957" ma:taxonomyFieldName="OPS_Documenttype" ma:displayName="OPS_Documenttype" ma:indexed="true" ma:default="" ma:fieldId="{95c2dc71-588a-484c-9f8f-7bb90b0d1957}" ma:sspId="ae24ad07-6e3a-456c-bf74-d291e603dfc8" ma:termSetId="beb96082-f0f8-4291-bfdd-5962582bd396" ma:anchorId="7e2c1c05-938b-487b-9b0a-397671a3da6e" ma:open="false" ma:isKeyword="false">
      <xsd:complexType>
        <xsd:sequence>
          <xsd:element ref="pc:Terms" minOccurs="0" maxOccurs="1"/>
        </xsd:sequence>
      </xsd:complexType>
    </xsd:element>
    <xsd:element name="Publish_info" ma:index="22" nillable="true" ma:displayName="Publish_info" ma:description="Information on the latest publishing event for this element" ma:hidden="true" ma:internalName="Publish_info" ma:readOnly="false">
      <xsd:simpleType>
        <xsd:restriction base="dms:Text">
          <xsd:maxLength value="255"/>
        </xsd:restriction>
      </xsd:simpleType>
    </xsd:element>
    <xsd:element name="fe3215d00b34412d833cfc0651576422" ma:index="23" ma:taxonomy="true" ma:internalName="fe3215d00b34412d833cfc0651576422" ma:taxonomyFieldName="Baseversion" ma:displayName="Baseversion" ma:readOnly="false" ma:default="10;#n/a|7a630714-329f-4c83-9e8d-cf0cdc2d2f78" ma:fieldId="{fe3215d0-0b34-412d-833c-fc0651576422}" ma:taxonomyMulti="true" ma:sspId="ae24ad07-6e3a-456c-bf74-d291e603dfc8" ma:termSetId="29e689c0-f5b8-4a61-8871-021591d44951" ma:anchorId="00000000-0000-0000-0000-000000000000" ma:open="false" ma:isKeyword="false">
      <xsd:complexType>
        <xsd:sequence>
          <xsd:element ref="pc:Terms" minOccurs="0" maxOccurs="1"/>
        </xsd:sequence>
      </xsd:complexType>
    </xsd:element>
    <xsd:element name="valid_from" ma:index="24" nillable="true" ma:displayName="valid_from" ma:default="[today]" ma:format="DateOnly" ma:hidden="true" ma:internalName="valid_from" ma:readOnly="false">
      <xsd:simpleType>
        <xsd:restriction base="dms:DateTime"/>
      </xsd:simpleType>
    </xsd:element>
    <xsd:element name="valid_until" ma:index="25" nillable="true" ma:displayName="valid_until" ma:format="DateOnly" ma:hidden="true" ma:internalName="valid_until"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6" ma:displayName="Language" ma:default="German (Germany)"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Austria)"/>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abfa8901-7984-434c-b8fc-f6aa73d9b37f" elementFormDefault="qualified">
    <xsd:import namespace="http://schemas.microsoft.com/office/2006/documentManagement/types"/>
    <xsd:import namespace="http://schemas.microsoft.com/office/infopath/2007/PartnerControls"/>
    <xsd:element name="SharedWithUsers" ma:index="26"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 ma:index="28" nillable="true" ma:displayName="Document ID Value" ma:description="The value of the document ID assigned to this item." ma:internalName="_dlc_DocId" ma:readOnly="true">
      <xsd:simpleType>
        <xsd:restriction base="dms:Text"/>
      </xsd:simpleType>
    </xsd:element>
    <xsd:element name="_dlc_DocIdUrl" ma:index="2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6" ma:displayName="Content Type"/>
        <xsd:element ref="dc:title" maxOccurs="1" ma:index="2"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21955B-08BD-4CD0-9032-E8DC6AFF9E7F}">
  <ds:schemaRefs>
    <ds:schemaRef ds:uri="http://schemas.microsoft.com/sharepoint/events"/>
  </ds:schemaRefs>
</ds:datastoreItem>
</file>

<file path=customXml/itemProps2.xml><?xml version="1.0" encoding="utf-8"?>
<ds:datastoreItem xmlns:ds="http://schemas.openxmlformats.org/officeDocument/2006/customXml" ds:itemID="{CD8F5F32-738A-4933-873D-553F5475E7DB}">
  <ds:schemaRefs>
    <ds:schemaRef ds:uri="http://schemas.microsoft.com/sharepoint/v3/contenttype/forms"/>
  </ds:schemaRefs>
</ds:datastoreItem>
</file>

<file path=customXml/itemProps3.xml><?xml version="1.0" encoding="utf-8"?>
<ds:datastoreItem xmlns:ds="http://schemas.openxmlformats.org/officeDocument/2006/customXml" ds:itemID="{7AA1A7AC-577D-4537-94B7-70AB565EB74F}">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05542a94-bbbb-426b-8ce8-25e698cde4d1"/>
    <ds:schemaRef ds:uri="abfa8901-7984-434c-b8fc-f6aa73d9b37f"/>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4.xml><?xml version="1.0" encoding="utf-8"?>
<ds:datastoreItem xmlns:ds="http://schemas.openxmlformats.org/officeDocument/2006/customXml" ds:itemID="{75285652-FCBC-42D4-B76A-9723E946D8E8}">
  <ds:schemaRefs>
    <ds:schemaRef ds:uri="Microsoft.SharePoint.Taxonomy.ContentTypeSync"/>
  </ds:schemaRefs>
</ds:datastoreItem>
</file>

<file path=customXml/itemProps5.xml><?xml version="1.0" encoding="utf-8"?>
<ds:datastoreItem xmlns:ds="http://schemas.openxmlformats.org/officeDocument/2006/customXml" ds:itemID="{7F0231A0-BBF2-4C9D-B592-65E7D803F6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542a94-bbbb-426b-8ce8-25e698cde4d1"/>
    <ds:schemaRef ds:uri="http://schemas.microsoft.com/sharepoint/v3"/>
    <ds:schemaRef ds:uri="abfa8901-7984-434c-b8fc-f6aa73d9b3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1697</Words>
  <Application>Microsoft Office PowerPoint</Application>
  <PresentationFormat>Breitbild</PresentationFormat>
  <Paragraphs>555</Paragraphs>
  <Slides>51</Slides>
  <Notes>8</Notes>
  <HiddenSlides>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51</vt:i4>
      </vt:variant>
    </vt:vector>
  </HeadingPairs>
  <TitlesOfParts>
    <vt:vector size="64" baseType="lpstr">
      <vt:lpstr>Arial</vt:lpstr>
      <vt:lpstr>Arial Black</vt:lpstr>
      <vt:lpstr>Calibri</vt:lpstr>
      <vt:lpstr>Calibri Light</vt:lpstr>
      <vt:lpstr>Consolas</vt:lpstr>
      <vt:lpstr>Lucida Grande</vt:lpstr>
      <vt:lpstr>OpenSans</vt:lpstr>
      <vt:lpstr>Segoe</vt:lpstr>
      <vt:lpstr>Segoe UI</vt:lpstr>
      <vt:lpstr>Segoe UI Light</vt:lpstr>
      <vt:lpstr>Segoe UI Semilight</vt:lpstr>
      <vt:lpstr>Wingdings</vt:lpstr>
      <vt:lpstr>CC Powerpoint_Master_de</vt:lpstr>
      <vt:lpstr>Microsoft AL Modern APIs</vt:lpstr>
      <vt:lpstr>VS Code Useful Extensions</vt:lpstr>
      <vt:lpstr>Business Central</vt:lpstr>
      <vt:lpstr>Business Central Extending and integrating</vt:lpstr>
      <vt:lpstr>Business Central Add-on vs. Connect apps</vt:lpstr>
      <vt:lpstr>Business Central API and Web Services</vt:lpstr>
      <vt:lpstr>Business Central Explore classic Web Services</vt:lpstr>
      <vt:lpstr>Business Central Explore classic Web Services</vt:lpstr>
      <vt:lpstr>Business Central Setup Web Service Access</vt:lpstr>
      <vt:lpstr>Business Central Tools for Web Service Development &amp; Test</vt:lpstr>
      <vt:lpstr>PowerPoint-Präsentation</vt:lpstr>
      <vt:lpstr>Business Central Hands-On</vt:lpstr>
      <vt:lpstr>Business Central Explore the Web Services</vt:lpstr>
      <vt:lpstr>Business Central Setup your Web Service Access</vt:lpstr>
      <vt:lpstr>PowerPoint-Präsentation</vt:lpstr>
      <vt:lpstr>Business Central | Web Services Codeunit</vt:lpstr>
      <vt:lpstr>Business Central | Web Services Query</vt:lpstr>
      <vt:lpstr>Business Central | Web Services Page</vt:lpstr>
      <vt:lpstr>Business Central Web Services Registration</vt:lpstr>
      <vt:lpstr>PowerPoint-Präsentation</vt:lpstr>
      <vt:lpstr>Business Central Hands-On</vt:lpstr>
      <vt:lpstr>Business Central Create a Web Services from Codeunit</vt:lpstr>
      <vt:lpstr>Business Central Create a Web Services from Query</vt:lpstr>
      <vt:lpstr>Business Central Register your Web Services</vt:lpstr>
      <vt:lpstr>PowerPoint-Präsentation</vt:lpstr>
      <vt:lpstr>Business Central | Modern API Available APIs (48)</vt:lpstr>
      <vt:lpstr>Business Central | Modern API GET endpoints (API list)</vt:lpstr>
      <vt:lpstr>Business Central | Modern API examples</vt:lpstr>
      <vt:lpstr>Business Central | Modern API Query</vt:lpstr>
      <vt:lpstr>Business Central | Modern API Page</vt:lpstr>
      <vt:lpstr>Business Central | Modern API Simulation &amp; Test … REST Client</vt:lpstr>
      <vt:lpstr>PowerPoint-Präsentation</vt:lpstr>
      <vt:lpstr>Business Central Hands-On</vt:lpstr>
      <vt:lpstr>Business Central Hands-On | Simulation &amp; Test … REST Client</vt:lpstr>
      <vt:lpstr>Business Central Hands-On | Simulation &amp; Test … Explore the Services &amp; API</vt:lpstr>
      <vt:lpstr>Business Central Hands-On | Simulation &amp; Test … Explore the Services &amp; API</vt:lpstr>
      <vt:lpstr>Business Central Hands-On | Create an API Query</vt:lpstr>
      <vt:lpstr>Business Central Hands-On | Create an API Page</vt:lpstr>
      <vt:lpstr>Business Central Hands-On | Test API Query and API Page</vt:lpstr>
      <vt:lpstr>PowerPoint-Präsentation</vt:lpstr>
      <vt:lpstr>Business Central  Navigation Properties</vt:lpstr>
      <vt:lpstr>Business Central  /api Structure</vt:lpstr>
      <vt:lpstr>Business Central Deep Insert</vt:lpstr>
      <vt:lpstr>Business Central Bound Actions</vt:lpstr>
      <vt:lpstr>Business Central Versioning for APIs</vt:lpstr>
      <vt:lpstr>Business Central Upcoming Webhook support</vt:lpstr>
      <vt:lpstr>Business Central  Get notified - subscribe</vt:lpstr>
      <vt:lpstr>Business Central Notification payload</vt:lpstr>
      <vt:lpstr>PowerPoint-Präsentation</vt:lpstr>
      <vt:lpstr>Business Central Hands-On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Cosmo Consult Presentation</dc:title>
  <dc:creator>Michael.Megel@cosmoconsult.com</dc:creator>
  <cp:lastModifiedBy>Michael Megel</cp:lastModifiedBy>
  <cp:revision>996</cp:revision>
  <cp:lastPrinted>2018-02-19T09:21:18Z</cp:lastPrinted>
  <dcterms:created xsi:type="dcterms:W3CDTF">2017-01-20T08:21:05Z</dcterms:created>
  <dcterms:modified xsi:type="dcterms:W3CDTF">2019-01-28T15:58:50Z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0x0101002B2526F3368D7045BBB4E668F219EC2B010015401231F557BA49A4B8F145E611B5D4</vt:lpwstr>
  </property>
  <property fmtid="{D5CDD505-2E9C-101B-9397-08002B2CF9AE}" pid="3" name="m548059abc9b4b0eb6b9c650a4ca9d1d">
    <vt:lpwstr>COSMO CONSULT|4e414451-d4c6-45bb-a51f-a7d0aacea106</vt:lpwstr>
  </property>
  <property fmtid="{D5CDD505-2E9C-101B-9397-08002B2CF9AE}" pid="4" name="cd3da07168574ac8a850356847fadf1d">
    <vt:lpwstr>internal|cbed1b15-6117-4afa-b138-65c25719e1aa</vt:lpwstr>
  </property>
  <property fmtid="{D5CDD505-2E9C-101B-9397-08002B2CF9AE}" pid="5" name="Solution">
    <vt:lpwstr>11;#n/a|7a630714-329f-4c83-9e8d-cf0cdc2d2f78</vt:lpwstr>
  </property>
  <property fmtid="{D5CDD505-2E9C-101B-9397-08002B2CF9AE}" pid="6" name="Baseversion">
    <vt:lpwstr>10;#n/a|7a630714-329f-4c83-9e8d-cf0cdc2d2f78</vt:lpwstr>
  </property>
  <property fmtid="{D5CDD505-2E9C-101B-9397-08002B2CF9AE}" pid="7" name="Usage">
    <vt:lpwstr>4;#internal|cbed1b15-6117-4afa-b138-65c25719e1aa</vt:lpwstr>
  </property>
  <property fmtid="{D5CDD505-2E9C-101B-9397-08002B2CF9AE}" pid="8" name="OPS_Documenttype">
    <vt:lpwstr>683;#Unternehmenspräsentation|6e5c7c45-44cd-4069-b758-687bd1e7d2b7</vt:lpwstr>
  </property>
  <property fmtid="{D5CDD505-2E9C-101B-9397-08002B2CF9AE}" pid="9" name="OPS Tag">
    <vt:lpwstr>2131;#Company Präsentation|4e9d147f-d25d-452b-8050-bfb37c0caa36;#2132;#Company presentation|68fcd593-eeb5-4690-a982-0f5a084a83d9;#2130;#Unternehmenspräsentation|3d48dd7b-3839-477c-a5aa-2537e318ed99</vt:lpwstr>
  </property>
  <property fmtid="{D5CDD505-2E9C-101B-9397-08002B2CF9AE}" pid="10" name="Origin">
    <vt:lpwstr>3;#COSMO CONSULT|4e414451-d4c6-45bb-a51f-a7d0aacea106</vt:lpwstr>
  </property>
  <property fmtid="{D5CDD505-2E9C-101B-9397-08002B2CF9AE}" pid="11" name="vti_imgdate">
    <vt:lpwstr>2018-02-20T13:00:00Z</vt:lpwstr>
  </property>
  <property fmtid="{D5CDD505-2E9C-101B-9397-08002B2CF9AE}" pid="12" name="_dlc_DocIdItemGuid">
    <vt:lpwstr>9d246631-b795-48cb-93be-3e9a28388564</vt:lpwstr>
  </property>
  <property fmtid="{D5CDD505-2E9C-101B-9397-08002B2CF9AE}" pid="13" name="f78600c51f1f4f67aaed44278174156b">
    <vt:lpwstr/>
  </property>
  <property fmtid="{D5CDD505-2E9C-101B-9397-08002B2CF9AE}" pid="14" name="nbaf9c74a3c545d6a9383e4e2003a3e3">
    <vt:lpwstr/>
  </property>
  <property fmtid="{D5CDD505-2E9C-101B-9397-08002B2CF9AE}" pid="15" name="IT_TAG">
    <vt:lpwstr/>
  </property>
  <property fmtid="{D5CDD505-2E9C-101B-9397-08002B2CF9AE}" pid="16" name="Sales_Documenttype">
    <vt:lpwstr/>
  </property>
  <property fmtid="{D5CDD505-2E9C-101B-9397-08002B2CF9AE}" pid="17" name="ifb3b4060c5c4353be2944410a67c941">
    <vt:lpwstr/>
  </property>
  <property fmtid="{D5CDD505-2E9C-101B-9397-08002B2CF9AE}" pid="18" name="PR Tag">
    <vt:lpwstr/>
  </property>
  <property fmtid="{D5CDD505-2E9C-101B-9397-08002B2CF9AE}" pid="19" name="j695ce0a7fd64c9389d4e9d7df820964">
    <vt:lpwstr/>
  </property>
  <property fmtid="{D5CDD505-2E9C-101B-9397-08002B2CF9AE}" pid="20" name="PreSales Documenttype">
    <vt:lpwstr/>
  </property>
  <property fmtid="{D5CDD505-2E9C-101B-9397-08002B2CF9AE}" pid="21" name="PreSales TAG">
    <vt:lpwstr/>
  </property>
  <property fmtid="{D5CDD505-2E9C-101B-9397-08002B2CF9AE}" pid="22" name="PR Documenttype">
    <vt:lpwstr/>
  </property>
  <property fmtid="{D5CDD505-2E9C-101B-9397-08002B2CF9AE}" pid="23" name="k08ab20f4afe4099a583e7ccc416a1c4">
    <vt:lpwstr/>
  </property>
  <property fmtid="{D5CDD505-2E9C-101B-9397-08002B2CF9AE}" pid="24" name="Training_Documenttype">
    <vt:lpwstr/>
  </property>
  <property fmtid="{D5CDD505-2E9C-101B-9397-08002B2CF9AE}" pid="25" name="pb3d3ce57df24f369671866be7ff9718">
    <vt:lpwstr/>
  </property>
  <property fmtid="{D5CDD505-2E9C-101B-9397-08002B2CF9AE}" pid="26" name="ed2d63125db242e7b4e3e6975163fe39">
    <vt:lpwstr/>
  </property>
  <property fmtid="{D5CDD505-2E9C-101B-9397-08002B2CF9AE}" pid="27" name="pd095994410d47e2b94708fa6ca3a0ab">
    <vt:lpwstr/>
  </property>
  <property fmtid="{D5CDD505-2E9C-101B-9397-08002B2CF9AE}" pid="28" name="m23613c66e844f2f93a2e3097af46024">
    <vt:lpwstr/>
  </property>
  <property fmtid="{D5CDD505-2E9C-101B-9397-08002B2CF9AE}" pid="29" name="b164d92dbdff4dd3906179d08766d323">
    <vt:lpwstr/>
  </property>
  <property fmtid="{D5CDD505-2E9C-101B-9397-08002B2CF9AE}" pid="30" name="CC_Location">
    <vt:lpwstr/>
  </property>
  <property fmtid="{D5CDD505-2E9C-101B-9397-08002B2CF9AE}" pid="31" name="IT_Component">
    <vt:lpwstr/>
  </property>
  <property fmtid="{D5CDD505-2E9C-101B-9397-08002B2CF9AE}" pid="32" name="Sales_Tag">
    <vt:lpwstr/>
  </property>
  <property fmtid="{D5CDD505-2E9C-101B-9397-08002B2CF9AE}" pid="33" name="Product_Documenttype">
    <vt:lpwstr/>
  </property>
  <property fmtid="{D5CDD505-2E9C-101B-9397-08002B2CF9AE}" pid="34" name="d9e2f716d3a341bc850b7415a949427b">
    <vt:lpwstr/>
  </property>
  <property fmtid="{D5CDD505-2E9C-101B-9397-08002B2CF9AE}" pid="35" name="e5ed383594754bfa8a0d2024692e3c1f">
    <vt:lpwstr/>
  </property>
  <property fmtid="{D5CDD505-2E9C-101B-9397-08002B2CF9AE}" pid="36" name="CC_MediaType">
    <vt:lpwstr/>
  </property>
  <property fmtid="{D5CDD505-2E9C-101B-9397-08002B2CF9AE}" pid="37" name="Template_Type">
    <vt:lpwstr/>
  </property>
  <property fmtid="{D5CDD505-2E9C-101B-9397-08002B2CF9AE}" pid="38" name="h08692c978344544ab793c342df7bafa">
    <vt:lpwstr/>
  </property>
</Properties>
</file>